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79" r:id="rId2"/>
    <p:sldId id="256" r:id="rId3"/>
    <p:sldId id="257" r:id="rId4"/>
    <p:sldId id="258" r:id="rId5"/>
    <p:sldId id="259" r:id="rId6"/>
    <p:sldId id="260" r:id="rId7"/>
    <p:sldId id="261" r:id="rId8"/>
    <p:sldId id="262" r:id="rId9"/>
    <p:sldId id="263" r:id="rId10"/>
    <p:sldId id="264"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Lst>
  <p:sldSz cx="14630400" cy="8229600"/>
  <p:notesSz cx="8229600" cy="14630400"/>
  <p:embeddedFontLst>
    <p:embeddedFont>
      <p:font typeface="Consolas" panose="020B0609020204030204" pitchFamily="49" charset="0"/>
      <p:regular r:id="rId25"/>
      <p:bold r:id="rId26"/>
      <p:italic r:id="rId27"/>
      <p:boldItalic r:id="rId28"/>
    </p:embeddedFont>
    <p:embeddedFont>
      <p:font typeface="Nunito Light" pitchFamily="2" charset="0"/>
      <p:regular r:id="rId29"/>
      <p:italic r:id="rId30"/>
    </p:embeddedFont>
    <p:embeddedFont>
      <p:font typeface="Nunito Semi Bold" panose="020B0604020202020204" charset="0"/>
      <p:regular r:id="rId31"/>
    </p:embeddedFont>
    <p:embeddedFont>
      <p:font typeface="PT Sans" panose="020B0503020203020204" pitchFamily="34" charset="0"/>
      <p:regular r:id="rId32"/>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54"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04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485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6511" y="451247"/>
            <a:ext cx="5909667" cy="482798"/>
          </a:xfrm>
          <a:prstGeom prst="rect">
            <a:avLst/>
          </a:prstGeom>
          <a:noFill/>
          <a:ln/>
        </p:spPr>
        <p:txBody>
          <a:bodyPr wrap="none" lIns="0" tIns="0" rIns="0" bIns="0" rtlCol="0" anchor="t"/>
          <a:lstStyle/>
          <a:p>
            <a:pPr marL="0" indent="0" algn="l">
              <a:lnSpc>
                <a:spcPts val="3800"/>
              </a:lnSpc>
              <a:buNone/>
            </a:pPr>
            <a:r>
              <a:rPr lang="en-US" sz="3000" dirty="0">
                <a:solidFill>
                  <a:srgbClr val="FFFFFF"/>
                </a:solidFill>
                <a:latin typeface="Nunito Semi Bold" pitchFamily="34" charset="0"/>
                <a:ea typeface="Nunito Semi Bold" pitchFamily="34" charset="-122"/>
                <a:cs typeface="Nunito Semi Bold" pitchFamily="34" charset="-120"/>
              </a:rPr>
              <a:t>Flujo de Interacción del Programa</a:t>
            </a:r>
            <a:endParaRPr lang="en-US" sz="3000" dirty="0"/>
          </a:p>
        </p:txBody>
      </p:sp>
      <p:sp>
        <p:nvSpPr>
          <p:cNvPr id="3" name="Text 1"/>
          <p:cNvSpPr/>
          <p:nvPr/>
        </p:nvSpPr>
        <p:spPr>
          <a:xfrm>
            <a:off x="656511" y="1262301"/>
            <a:ext cx="13317379" cy="262652"/>
          </a:xfrm>
          <a:prstGeom prst="rect">
            <a:avLst/>
          </a:prstGeom>
          <a:noFill/>
          <a:ln/>
        </p:spPr>
        <p:txBody>
          <a:bodyPr wrap="none" lIns="0" tIns="0" rIns="0" bIns="0" rtlCol="0" anchor="t"/>
          <a:lstStyle/>
          <a:p>
            <a:pPr marL="0" indent="0" algn="l">
              <a:lnSpc>
                <a:spcPts val="2050"/>
              </a:lnSpc>
              <a:buNone/>
            </a:pPr>
            <a:r>
              <a:rPr lang="en-US" sz="1250" dirty="0">
                <a:solidFill>
                  <a:srgbClr val="FFFFFF"/>
                </a:solidFill>
                <a:latin typeface="PT Sans" pitchFamily="34" charset="0"/>
                <a:ea typeface="PT Sans" pitchFamily="34" charset="-122"/>
                <a:cs typeface="PT Sans" pitchFamily="34" charset="-120"/>
              </a:rPr>
              <a:t>El programa sigue un bucle principal que guía al usuario desde el inicio hasta la gestión de sus reservas, asegurando una experiencia fluida y controlada.</a:t>
            </a:r>
            <a:endParaRPr lang="en-US" sz="1250" dirty="0"/>
          </a:p>
        </p:txBody>
      </p:sp>
      <p:pic>
        <p:nvPicPr>
          <p:cNvPr id="4" name="Image 0" descr="preencoded.png"/>
          <p:cNvPicPr>
            <a:picLocks noChangeAspect="1"/>
          </p:cNvPicPr>
          <p:nvPr/>
        </p:nvPicPr>
        <p:blipFill>
          <a:blip r:embed="rId3"/>
          <a:stretch>
            <a:fillRect/>
          </a:stretch>
        </p:blipFill>
        <p:spPr>
          <a:xfrm>
            <a:off x="624287" y="1709499"/>
            <a:ext cx="13102114" cy="6440805"/>
          </a:xfrm>
          <a:prstGeom prst="rect">
            <a:avLst/>
          </a:prstGeom>
        </p:spPr>
      </p:pic>
      <p:sp>
        <p:nvSpPr>
          <p:cNvPr id="5" name="Text 2"/>
          <p:cNvSpPr/>
          <p:nvPr/>
        </p:nvSpPr>
        <p:spPr>
          <a:xfrm>
            <a:off x="7175344" y="2287105"/>
            <a:ext cx="2819900" cy="352279"/>
          </a:xfrm>
          <a:prstGeom prst="rect">
            <a:avLst/>
          </a:prstGeom>
          <a:noFill/>
          <a:ln/>
        </p:spPr>
        <p:txBody>
          <a:bodyPr wrap="none" lIns="0" tIns="0" rIns="0" bIns="0" rtlCol="0" anchor="t"/>
          <a:lstStyle/>
          <a:p>
            <a:pPr marL="0" indent="0" algn="l">
              <a:lnSpc>
                <a:spcPts val="1550"/>
              </a:lnSpc>
              <a:buNone/>
            </a:pPr>
            <a:r>
              <a:rPr lang="en-US" sz="1250" dirty="0">
                <a:solidFill>
                  <a:srgbClr val="FFFFFF"/>
                </a:solidFill>
                <a:latin typeface="Nunito Semi Bold" pitchFamily="34" charset="0"/>
                <a:ea typeface="Nunito Semi Bold" pitchFamily="34" charset="-122"/>
                <a:cs typeface="Nunito Semi Bold" pitchFamily="34" charset="-120"/>
              </a:rPr>
              <a:t>Main Menu</a:t>
            </a:r>
            <a:endParaRPr lang="en-US" sz="1250" dirty="0"/>
          </a:p>
        </p:txBody>
      </p:sp>
      <p:sp>
        <p:nvSpPr>
          <p:cNvPr id="6" name="Text 3"/>
          <p:cNvSpPr/>
          <p:nvPr/>
        </p:nvSpPr>
        <p:spPr>
          <a:xfrm>
            <a:off x="7175344" y="2745921"/>
            <a:ext cx="6059289" cy="299635"/>
          </a:xfrm>
          <a:prstGeom prst="rect">
            <a:avLst/>
          </a:prstGeom>
          <a:noFill/>
          <a:ln/>
        </p:spPr>
        <p:txBody>
          <a:bodyPr wrap="none" lIns="0" tIns="0" rIns="0" bIns="0" rtlCol="0" anchor="t"/>
          <a:lstStyle/>
          <a:p>
            <a:pPr>
              <a:lnSpc>
                <a:spcPts val="1350"/>
              </a:lnSpc>
            </a:pPr>
            <a:r>
              <a:rPr lang="en-US" sz="1050" dirty="0">
                <a:solidFill>
                  <a:srgbClr val="FFFFFF"/>
                </a:solidFill>
                <a:latin typeface="PT Sans" pitchFamily="34" charset="0"/>
                <a:ea typeface="PT Sans" pitchFamily="34" charset="-122"/>
                <a:cs typeface="PT Sans" pitchFamily="34" charset="-120"/>
              </a:rPr>
              <a:t>Choose a valid option ((Elige una opción válida)) </a:t>
            </a:r>
            <a:endParaRPr lang="en-US" sz="1050" dirty="0"/>
          </a:p>
        </p:txBody>
      </p:sp>
      <p:pic>
        <p:nvPicPr>
          <p:cNvPr id="7" name="Image 1" descr="preencoded.png"/>
          <p:cNvPicPr>
            <a:picLocks noChangeAspect="1"/>
          </p:cNvPicPr>
          <p:nvPr/>
        </p:nvPicPr>
        <p:blipFill>
          <a:blip r:embed="rId4"/>
          <a:stretch>
            <a:fillRect/>
          </a:stretch>
        </p:blipFill>
        <p:spPr>
          <a:xfrm>
            <a:off x="3759504" y="2453153"/>
            <a:ext cx="426148" cy="426148"/>
          </a:xfrm>
          <a:prstGeom prst="rect">
            <a:avLst/>
          </a:prstGeom>
        </p:spPr>
      </p:pic>
      <p:sp>
        <p:nvSpPr>
          <p:cNvPr id="8" name="Text 4"/>
          <p:cNvSpPr/>
          <p:nvPr/>
        </p:nvSpPr>
        <p:spPr>
          <a:xfrm>
            <a:off x="7175344" y="3791939"/>
            <a:ext cx="2819900" cy="352279"/>
          </a:xfrm>
          <a:prstGeom prst="rect">
            <a:avLst/>
          </a:prstGeom>
          <a:noFill/>
          <a:ln/>
        </p:spPr>
        <p:txBody>
          <a:bodyPr wrap="none" lIns="0" tIns="0" rIns="0" bIns="0" rtlCol="0" anchor="t"/>
          <a:lstStyle/>
          <a:p>
            <a:pPr marL="0" indent="0" algn="l">
              <a:lnSpc>
                <a:spcPts val="1550"/>
              </a:lnSpc>
              <a:buNone/>
            </a:pPr>
            <a:r>
              <a:rPr lang="en-US" sz="1250" dirty="0">
                <a:solidFill>
                  <a:srgbClr val="FFFFFF"/>
                </a:solidFill>
                <a:latin typeface="Nunito Semi Bold" pitchFamily="34" charset="0"/>
                <a:ea typeface="Nunito Semi Bold" pitchFamily="34" charset="-122"/>
                <a:cs typeface="Nunito Semi Bold" pitchFamily="34" charset="-120"/>
              </a:rPr>
              <a:t>Login Result</a:t>
            </a:r>
            <a:endParaRPr lang="en-US" sz="1250" dirty="0"/>
          </a:p>
        </p:txBody>
      </p:sp>
      <p:sp>
        <p:nvSpPr>
          <p:cNvPr id="9" name="Text 5"/>
          <p:cNvSpPr/>
          <p:nvPr/>
        </p:nvSpPr>
        <p:spPr>
          <a:xfrm>
            <a:off x="7175344" y="4250756"/>
            <a:ext cx="6059289" cy="299635"/>
          </a:xfrm>
          <a:prstGeom prst="rect">
            <a:avLst/>
          </a:prstGeom>
          <a:noFill/>
          <a:ln/>
        </p:spPr>
        <p:txBody>
          <a:bodyPr wrap="none" lIns="0" tIns="0" rIns="0" bIns="0" rtlCol="0" anchor="t"/>
          <a:lstStyle/>
          <a:p>
            <a:pPr>
              <a:lnSpc>
                <a:spcPts val="1350"/>
              </a:lnSpc>
            </a:pPr>
            <a:r>
              <a:rPr lang="en-US" sz="1050" dirty="0">
                <a:solidFill>
                  <a:srgbClr val="FFFFFF"/>
                </a:solidFill>
                <a:latin typeface="PT Sans" pitchFamily="34" charset="0"/>
                <a:ea typeface="PT Sans" pitchFamily="34" charset="-122"/>
                <a:cs typeface="PT Sans" pitchFamily="34" charset="-120"/>
              </a:rPr>
              <a:t>Was login successful? ((</a:t>
            </a:r>
            <a:r>
              <a:rPr lang="es-ES" sz="1050" dirty="0">
                <a:solidFill>
                  <a:srgbClr val="FFFFFF"/>
                </a:solidFill>
                <a:latin typeface="PT Sans" pitchFamily="34" charset="0"/>
                <a:ea typeface="PT Sans" pitchFamily="34" charset="-122"/>
                <a:cs typeface="PT Sans" pitchFamily="34" charset="-120"/>
              </a:rPr>
              <a:t>¿El inicio de sesión fue exitoso?))</a:t>
            </a:r>
            <a:endParaRPr lang="en-US" sz="1050" dirty="0"/>
          </a:p>
        </p:txBody>
      </p:sp>
      <p:pic>
        <p:nvPicPr>
          <p:cNvPr id="10" name="Image 2" descr="preencoded.png"/>
          <p:cNvPicPr>
            <a:picLocks noChangeAspect="1"/>
          </p:cNvPicPr>
          <p:nvPr/>
        </p:nvPicPr>
        <p:blipFill>
          <a:blip r:embed="rId5"/>
          <a:stretch>
            <a:fillRect/>
          </a:stretch>
        </p:blipFill>
        <p:spPr>
          <a:xfrm>
            <a:off x="3759504" y="3758231"/>
            <a:ext cx="426148" cy="426147"/>
          </a:xfrm>
          <a:prstGeom prst="rect">
            <a:avLst/>
          </a:prstGeom>
        </p:spPr>
      </p:pic>
      <p:sp>
        <p:nvSpPr>
          <p:cNvPr id="11" name="Text 6"/>
          <p:cNvSpPr/>
          <p:nvPr/>
        </p:nvSpPr>
        <p:spPr>
          <a:xfrm>
            <a:off x="7175344" y="5296774"/>
            <a:ext cx="2819900" cy="352279"/>
          </a:xfrm>
          <a:prstGeom prst="rect">
            <a:avLst/>
          </a:prstGeom>
          <a:noFill/>
          <a:ln/>
        </p:spPr>
        <p:txBody>
          <a:bodyPr wrap="none" lIns="0" tIns="0" rIns="0" bIns="0" rtlCol="0" anchor="t"/>
          <a:lstStyle/>
          <a:p>
            <a:pPr marL="0" indent="0" algn="l">
              <a:lnSpc>
                <a:spcPts val="1550"/>
              </a:lnSpc>
              <a:buNone/>
            </a:pPr>
            <a:r>
              <a:rPr lang="en-US" sz="1250" dirty="0">
                <a:solidFill>
                  <a:srgbClr val="FFFFFF"/>
                </a:solidFill>
                <a:latin typeface="Nunito Semi Bold" pitchFamily="34" charset="0"/>
                <a:ea typeface="Nunito Semi Bold" pitchFamily="34" charset="-122"/>
                <a:cs typeface="Nunito Semi Bold" pitchFamily="34" charset="-120"/>
              </a:rPr>
              <a:t>Auth Choice</a:t>
            </a:r>
            <a:endParaRPr lang="en-US" sz="1250" dirty="0"/>
          </a:p>
        </p:txBody>
      </p:sp>
      <p:sp>
        <p:nvSpPr>
          <p:cNvPr id="12" name="Text 7"/>
          <p:cNvSpPr/>
          <p:nvPr/>
        </p:nvSpPr>
        <p:spPr>
          <a:xfrm>
            <a:off x="7175344" y="5755590"/>
            <a:ext cx="6059289" cy="299635"/>
          </a:xfrm>
          <a:prstGeom prst="rect">
            <a:avLst/>
          </a:prstGeom>
          <a:noFill/>
          <a:ln/>
        </p:spPr>
        <p:txBody>
          <a:bodyPr wrap="none" lIns="0" tIns="0" rIns="0" bIns="0" rtlCol="0" anchor="t"/>
          <a:lstStyle/>
          <a:p>
            <a:pPr>
              <a:lnSpc>
                <a:spcPts val="1350"/>
              </a:lnSpc>
            </a:pPr>
            <a:r>
              <a:rPr lang="en-US" sz="1050" dirty="0">
                <a:solidFill>
                  <a:srgbClr val="FFFFFF"/>
                </a:solidFill>
                <a:latin typeface="PT Sans" pitchFamily="34" charset="0"/>
                <a:ea typeface="PT Sans" pitchFamily="34" charset="-122"/>
                <a:cs typeface="PT Sans" pitchFamily="34" charset="-120"/>
              </a:rPr>
              <a:t>Register or login? ((</a:t>
            </a:r>
            <a:r>
              <a:rPr lang="es-ES" sz="1050" dirty="0">
                <a:solidFill>
                  <a:schemeClr val="bg1"/>
                </a:solidFill>
                <a:latin typeface="PT Sans" panose="020B0503020203020204" pitchFamily="34" charset="0"/>
              </a:rPr>
              <a:t>¿Registrarse o iniciar sesión?</a:t>
            </a:r>
            <a:r>
              <a:rPr lang="en-US" sz="1050" dirty="0">
                <a:solidFill>
                  <a:schemeClr val="bg1"/>
                </a:solidFill>
                <a:latin typeface="PT Sans" panose="020B0503020203020204" pitchFamily="34" charset="0"/>
              </a:rPr>
              <a:t>))</a:t>
            </a:r>
          </a:p>
        </p:txBody>
      </p:sp>
      <p:pic>
        <p:nvPicPr>
          <p:cNvPr id="13" name="Image 3" descr="preencoded.png"/>
          <p:cNvPicPr>
            <a:picLocks noChangeAspect="1"/>
          </p:cNvPicPr>
          <p:nvPr/>
        </p:nvPicPr>
        <p:blipFill>
          <a:blip r:embed="rId6"/>
          <a:stretch>
            <a:fillRect/>
          </a:stretch>
        </p:blipFill>
        <p:spPr>
          <a:xfrm>
            <a:off x="3759504" y="5049991"/>
            <a:ext cx="426148" cy="426147"/>
          </a:xfrm>
          <a:prstGeom prst="rect">
            <a:avLst/>
          </a:prstGeom>
        </p:spPr>
      </p:pic>
      <p:sp>
        <p:nvSpPr>
          <p:cNvPr id="14" name="Text 8"/>
          <p:cNvSpPr/>
          <p:nvPr/>
        </p:nvSpPr>
        <p:spPr>
          <a:xfrm>
            <a:off x="7188661" y="6801608"/>
            <a:ext cx="2819900" cy="352279"/>
          </a:xfrm>
          <a:prstGeom prst="rect">
            <a:avLst/>
          </a:prstGeom>
          <a:noFill/>
          <a:ln/>
        </p:spPr>
        <p:txBody>
          <a:bodyPr wrap="none" lIns="0" tIns="0" rIns="0" bIns="0" rtlCol="0" anchor="t"/>
          <a:lstStyle/>
          <a:p>
            <a:pPr marL="0" indent="0" algn="l">
              <a:lnSpc>
                <a:spcPts val="1550"/>
              </a:lnSpc>
              <a:buNone/>
            </a:pPr>
            <a:r>
              <a:rPr lang="en-US" sz="1250" dirty="0">
                <a:solidFill>
                  <a:srgbClr val="FFFFFF"/>
                </a:solidFill>
                <a:latin typeface="Nunito Semi Bold" pitchFamily="34" charset="0"/>
                <a:ea typeface="Nunito Semi Bold" pitchFamily="34" charset="-122"/>
                <a:cs typeface="Nunito Semi Bold" pitchFamily="34" charset="-120"/>
              </a:rPr>
              <a:t>Start</a:t>
            </a:r>
            <a:endParaRPr lang="en-US" sz="1250" dirty="0"/>
          </a:p>
        </p:txBody>
      </p:sp>
      <p:sp>
        <p:nvSpPr>
          <p:cNvPr id="15" name="Text 9"/>
          <p:cNvSpPr/>
          <p:nvPr/>
        </p:nvSpPr>
        <p:spPr>
          <a:xfrm>
            <a:off x="7188661" y="7260425"/>
            <a:ext cx="6059289" cy="299635"/>
          </a:xfrm>
          <a:prstGeom prst="rect">
            <a:avLst/>
          </a:prstGeom>
          <a:noFill/>
          <a:ln/>
        </p:spPr>
        <p:txBody>
          <a:bodyPr wrap="none" lIns="0" tIns="0" rIns="0" bIns="0" rtlCol="0" anchor="t"/>
          <a:lstStyle/>
          <a:p>
            <a:pPr>
              <a:lnSpc>
                <a:spcPts val="1350"/>
              </a:lnSpc>
            </a:pPr>
            <a:r>
              <a:rPr lang="en-US" sz="1050" dirty="0">
                <a:solidFill>
                  <a:srgbClr val="FFFFFF"/>
                </a:solidFill>
                <a:latin typeface="PT Sans" pitchFamily="34" charset="0"/>
                <a:ea typeface="PT Sans" pitchFamily="34" charset="-122"/>
                <a:cs typeface="PT Sans" pitchFamily="34" charset="-120"/>
              </a:rPr>
              <a:t>Show welcome message ((Mostar mensaje de bienvenida))</a:t>
            </a:r>
            <a:endParaRPr lang="en-US" sz="1050" dirty="0"/>
          </a:p>
        </p:txBody>
      </p:sp>
      <p:pic>
        <p:nvPicPr>
          <p:cNvPr id="16" name="Image 4" descr="preencoded.png"/>
          <p:cNvPicPr>
            <a:picLocks noChangeAspect="1"/>
          </p:cNvPicPr>
          <p:nvPr/>
        </p:nvPicPr>
        <p:blipFill>
          <a:blip r:embed="rId7"/>
          <a:stretch>
            <a:fillRect/>
          </a:stretch>
        </p:blipFill>
        <p:spPr>
          <a:xfrm>
            <a:off x="3759504" y="6554825"/>
            <a:ext cx="426148" cy="426147"/>
          </a:xfrm>
          <a:prstGeom prst="rect">
            <a:avLst/>
          </a:prstGeom>
        </p:spPr>
      </p:pic>
      <p:sp>
        <p:nvSpPr>
          <p:cNvPr id="17" name="Text 10"/>
          <p:cNvSpPr/>
          <p:nvPr/>
        </p:nvSpPr>
        <p:spPr>
          <a:xfrm>
            <a:off x="656511" y="8334851"/>
            <a:ext cx="13317379" cy="262652"/>
          </a:xfrm>
          <a:prstGeom prst="rect">
            <a:avLst/>
          </a:prstGeom>
          <a:noFill/>
          <a:ln/>
        </p:spPr>
        <p:txBody>
          <a:bodyPr wrap="none" lIns="0" tIns="0" rIns="0" bIns="0" rtlCol="0" anchor="t"/>
          <a:lstStyle/>
          <a:p>
            <a:pPr marL="0" indent="0" algn="l">
              <a:lnSpc>
                <a:spcPts val="2050"/>
              </a:lnSpc>
              <a:buNone/>
            </a:pPr>
            <a:r>
              <a:rPr lang="en-US" sz="1250" dirty="0">
                <a:solidFill>
                  <a:srgbClr val="FFFFFF"/>
                </a:solidFill>
                <a:latin typeface="PT Sans" pitchFamily="34" charset="0"/>
                <a:ea typeface="PT Sans" pitchFamily="34" charset="-122"/>
                <a:cs typeface="PT Sans" pitchFamily="34" charset="-120"/>
              </a:rPr>
              <a:t>Este diagrama ilustra la lógica central del sistema, desde la autenticación del usuario hasta la navegación por las funcionalidades principales.</a:t>
            </a:r>
            <a:endParaRPr lang="en-US" sz="1250" dirty="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481257"/>
            <a:ext cx="5833943"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Próximos Pasos y Mejoras</a:t>
            </a:r>
            <a:endParaRPr lang="en-US" sz="3850" dirty="0"/>
          </a:p>
        </p:txBody>
      </p:sp>
      <p:sp>
        <p:nvSpPr>
          <p:cNvPr id="3" name="Text 1"/>
          <p:cNvSpPr/>
          <p:nvPr/>
        </p:nvSpPr>
        <p:spPr>
          <a:xfrm>
            <a:off x="837724" y="2516029"/>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Estamos comprometidos con la mejora continua de nuestro sistema de reservas. Aquí hay algunas áreas clave para el desarrollo futuro:</a:t>
            </a:r>
            <a:endParaRPr lang="en-US" sz="1600" dirty="0"/>
          </a:p>
        </p:txBody>
      </p:sp>
      <p:sp>
        <p:nvSpPr>
          <p:cNvPr id="4" name="Shape 2"/>
          <p:cNvSpPr/>
          <p:nvPr/>
        </p:nvSpPr>
        <p:spPr>
          <a:xfrm>
            <a:off x="837724" y="3086695"/>
            <a:ext cx="12954952" cy="3090863"/>
          </a:xfrm>
          <a:prstGeom prst="roundRect">
            <a:avLst>
              <a:gd name="adj" fmla="val 10165"/>
            </a:avLst>
          </a:prstGeom>
          <a:solidFill>
            <a:srgbClr val="00002E"/>
          </a:solidFill>
          <a:ln w="22860">
            <a:solidFill>
              <a:srgbClr val="F2B42D"/>
            </a:solidFill>
            <a:prstDash val="solid"/>
          </a:ln>
        </p:spPr>
        <p:txBody>
          <a:bodyPr/>
          <a:lstStyle/>
          <a:p>
            <a:endParaRPr lang="es-CO"/>
          </a:p>
        </p:txBody>
      </p:sp>
      <p:sp>
        <p:nvSpPr>
          <p:cNvPr id="5" name="Shape 3"/>
          <p:cNvSpPr/>
          <p:nvPr/>
        </p:nvSpPr>
        <p:spPr>
          <a:xfrm>
            <a:off x="860584" y="3109555"/>
            <a:ext cx="6454616" cy="1522571"/>
          </a:xfrm>
          <a:prstGeom prst="roundRect">
            <a:avLst>
              <a:gd name="adj" fmla="val 20635"/>
            </a:avLst>
          </a:prstGeom>
          <a:solidFill>
            <a:srgbClr val="00002E"/>
          </a:solidFill>
          <a:ln/>
        </p:spPr>
        <p:txBody>
          <a:bodyPr/>
          <a:lstStyle/>
          <a:p>
            <a:endParaRPr lang="es-CO"/>
          </a:p>
        </p:txBody>
      </p:sp>
      <p:sp>
        <p:nvSpPr>
          <p:cNvPr id="6" name="Text 4"/>
          <p:cNvSpPr/>
          <p:nvPr/>
        </p:nvSpPr>
        <p:spPr>
          <a:xfrm>
            <a:off x="1070015" y="3318986"/>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Integración de Pagos</a:t>
            </a:r>
            <a:endParaRPr lang="en-US" sz="1900" dirty="0"/>
          </a:p>
        </p:txBody>
      </p:sp>
      <p:sp>
        <p:nvSpPr>
          <p:cNvPr id="7" name="Text 5"/>
          <p:cNvSpPr/>
          <p:nvPr/>
        </p:nvSpPr>
        <p:spPr>
          <a:xfrm>
            <a:off x="1070015" y="3752612"/>
            <a:ext cx="5721548"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Implementar pasarelas de pago seguras para permitir la compra directa de entradas dentro del sistema.</a:t>
            </a:r>
            <a:endParaRPr lang="en-US" sz="1600" dirty="0"/>
          </a:p>
        </p:txBody>
      </p:sp>
      <p:sp>
        <p:nvSpPr>
          <p:cNvPr id="8" name="Shape 6"/>
          <p:cNvSpPr/>
          <p:nvPr/>
        </p:nvSpPr>
        <p:spPr>
          <a:xfrm>
            <a:off x="7315200" y="3109555"/>
            <a:ext cx="6454616" cy="1522571"/>
          </a:xfrm>
          <a:prstGeom prst="rect">
            <a:avLst/>
          </a:prstGeom>
          <a:solidFill>
            <a:srgbClr val="00002E"/>
          </a:solidFill>
          <a:ln/>
        </p:spPr>
        <p:txBody>
          <a:bodyPr/>
          <a:lstStyle/>
          <a:p>
            <a:endParaRPr lang="es-CO"/>
          </a:p>
        </p:txBody>
      </p:sp>
      <p:sp>
        <p:nvSpPr>
          <p:cNvPr id="9" name="Shape 7"/>
          <p:cNvSpPr/>
          <p:nvPr/>
        </p:nvSpPr>
        <p:spPr>
          <a:xfrm>
            <a:off x="7315200" y="3109555"/>
            <a:ext cx="22860" cy="1522571"/>
          </a:xfrm>
          <a:prstGeom prst="roundRect">
            <a:avLst>
              <a:gd name="adj" fmla="val 1374400"/>
            </a:avLst>
          </a:prstGeom>
          <a:solidFill>
            <a:srgbClr val="F05B77"/>
          </a:solidFill>
          <a:ln/>
        </p:spPr>
        <p:txBody>
          <a:bodyPr/>
          <a:lstStyle/>
          <a:p>
            <a:endParaRPr lang="es-CO"/>
          </a:p>
        </p:txBody>
      </p:sp>
      <p:sp>
        <p:nvSpPr>
          <p:cNvPr id="10" name="Text 8"/>
          <p:cNvSpPr/>
          <p:nvPr/>
        </p:nvSpPr>
        <p:spPr>
          <a:xfrm>
            <a:off x="7838837" y="3318986"/>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Aplicación Móvil</a:t>
            </a:r>
            <a:endParaRPr lang="en-US" sz="1900" dirty="0"/>
          </a:p>
        </p:txBody>
      </p:sp>
      <p:sp>
        <p:nvSpPr>
          <p:cNvPr id="11" name="Text 9"/>
          <p:cNvSpPr/>
          <p:nvPr/>
        </p:nvSpPr>
        <p:spPr>
          <a:xfrm>
            <a:off x="7838837" y="3752612"/>
            <a:ext cx="5721548"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Desarrollar una aplicación nativa para iOS y Android, mejorando la accesibilidad y la experiencia del usuario.</a:t>
            </a:r>
            <a:endParaRPr lang="en-US" sz="1600" dirty="0"/>
          </a:p>
        </p:txBody>
      </p:sp>
      <p:sp>
        <p:nvSpPr>
          <p:cNvPr id="12" name="Shape 10"/>
          <p:cNvSpPr/>
          <p:nvPr/>
        </p:nvSpPr>
        <p:spPr>
          <a:xfrm>
            <a:off x="7053382" y="3609023"/>
            <a:ext cx="523637" cy="523637"/>
          </a:xfrm>
          <a:prstGeom prst="roundRect">
            <a:avLst>
              <a:gd name="adj" fmla="val 60001"/>
            </a:avLst>
          </a:prstGeom>
          <a:solidFill>
            <a:srgbClr val="00002E">
              <a:alpha val="75000"/>
            </a:srgbClr>
          </a:solidFill>
          <a:ln w="22860">
            <a:solidFill>
              <a:srgbClr val="F05B77"/>
            </a:solidFill>
            <a:prstDash val="solid"/>
          </a:ln>
        </p:spPr>
        <p:txBody>
          <a:bodyPr/>
          <a:lstStyle/>
          <a:p>
            <a:endParaRPr lang="es-CO"/>
          </a:p>
        </p:txBody>
      </p:sp>
      <p:pic>
        <p:nvPicPr>
          <p:cNvPr id="13" name="Image 0" descr="preencoded.png"/>
          <p:cNvPicPr>
            <a:picLocks noChangeAspect="1"/>
          </p:cNvPicPr>
          <p:nvPr/>
        </p:nvPicPr>
        <p:blipFill>
          <a:blip r:embed="rId3"/>
          <a:stretch>
            <a:fillRect/>
          </a:stretch>
        </p:blipFill>
        <p:spPr>
          <a:xfrm>
            <a:off x="7184231" y="3707249"/>
            <a:ext cx="261818" cy="327184"/>
          </a:xfrm>
          <a:prstGeom prst="rect">
            <a:avLst/>
          </a:prstGeom>
        </p:spPr>
      </p:pic>
      <p:sp>
        <p:nvSpPr>
          <p:cNvPr id="14" name="Shape 11"/>
          <p:cNvSpPr/>
          <p:nvPr/>
        </p:nvSpPr>
        <p:spPr>
          <a:xfrm>
            <a:off x="860584" y="4632127"/>
            <a:ext cx="6454616" cy="1522571"/>
          </a:xfrm>
          <a:prstGeom prst="rect">
            <a:avLst/>
          </a:prstGeom>
          <a:solidFill>
            <a:srgbClr val="00002E"/>
          </a:solidFill>
          <a:ln/>
        </p:spPr>
        <p:txBody>
          <a:bodyPr/>
          <a:lstStyle/>
          <a:p>
            <a:endParaRPr lang="es-CO"/>
          </a:p>
        </p:txBody>
      </p:sp>
      <p:sp>
        <p:nvSpPr>
          <p:cNvPr id="15" name="Shape 12"/>
          <p:cNvSpPr/>
          <p:nvPr/>
        </p:nvSpPr>
        <p:spPr>
          <a:xfrm>
            <a:off x="860584" y="4632127"/>
            <a:ext cx="6454616" cy="22860"/>
          </a:xfrm>
          <a:prstGeom prst="roundRect">
            <a:avLst>
              <a:gd name="adj" fmla="val 1374400"/>
            </a:avLst>
          </a:prstGeom>
          <a:solidFill>
            <a:srgbClr val="C35E44"/>
          </a:solidFill>
          <a:ln/>
        </p:spPr>
        <p:txBody>
          <a:bodyPr/>
          <a:lstStyle/>
          <a:p>
            <a:endParaRPr lang="es-CO"/>
          </a:p>
        </p:txBody>
      </p:sp>
      <p:sp>
        <p:nvSpPr>
          <p:cNvPr id="16" name="Text 13"/>
          <p:cNvSpPr/>
          <p:nvPr/>
        </p:nvSpPr>
        <p:spPr>
          <a:xfrm>
            <a:off x="1070015" y="4841558"/>
            <a:ext cx="2834640"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Sistema de Calificaciones</a:t>
            </a:r>
            <a:endParaRPr lang="en-US" sz="1900" dirty="0"/>
          </a:p>
        </p:txBody>
      </p:sp>
      <p:sp>
        <p:nvSpPr>
          <p:cNvPr id="17" name="Text 14"/>
          <p:cNvSpPr/>
          <p:nvPr/>
        </p:nvSpPr>
        <p:spPr>
          <a:xfrm>
            <a:off x="1070015" y="5275183"/>
            <a:ext cx="5721548"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Permitir a los usuarios calificar y dejar reseñas sobre las películas, enriqueciendo la experiencia de la comunidad.</a:t>
            </a:r>
            <a:endParaRPr lang="en-US" sz="1600" dirty="0"/>
          </a:p>
        </p:txBody>
      </p:sp>
      <p:sp>
        <p:nvSpPr>
          <p:cNvPr id="18" name="Shape 15"/>
          <p:cNvSpPr/>
          <p:nvPr/>
        </p:nvSpPr>
        <p:spPr>
          <a:xfrm>
            <a:off x="7315200" y="4632127"/>
            <a:ext cx="6454616" cy="1522571"/>
          </a:xfrm>
          <a:prstGeom prst="rect">
            <a:avLst/>
          </a:prstGeom>
          <a:solidFill>
            <a:srgbClr val="00002E"/>
          </a:solidFill>
          <a:ln/>
        </p:spPr>
        <p:txBody>
          <a:bodyPr/>
          <a:lstStyle/>
          <a:p>
            <a:endParaRPr lang="es-CO"/>
          </a:p>
        </p:txBody>
      </p:sp>
      <p:sp>
        <p:nvSpPr>
          <p:cNvPr id="19" name="Shape 16"/>
          <p:cNvSpPr/>
          <p:nvPr/>
        </p:nvSpPr>
        <p:spPr>
          <a:xfrm>
            <a:off x="7315200" y="4632127"/>
            <a:ext cx="22860" cy="1522571"/>
          </a:xfrm>
          <a:prstGeom prst="roundRect">
            <a:avLst>
              <a:gd name="adj" fmla="val 1374400"/>
            </a:avLst>
          </a:prstGeom>
          <a:solidFill>
            <a:srgbClr val="2E8EC8"/>
          </a:solidFill>
          <a:ln/>
        </p:spPr>
        <p:txBody>
          <a:bodyPr/>
          <a:lstStyle/>
          <a:p>
            <a:endParaRPr lang="es-CO"/>
          </a:p>
        </p:txBody>
      </p:sp>
      <p:sp>
        <p:nvSpPr>
          <p:cNvPr id="20" name="Shape 17"/>
          <p:cNvSpPr/>
          <p:nvPr/>
        </p:nvSpPr>
        <p:spPr>
          <a:xfrm>
            <a:off x="7315200" y="4632127"/>
            <a:ext cx="6454616" cy="22860"/>
          </a:xfrm>
          <a:prstGeom prst="roundRect">
            <a:avLst>
              <a:gd name="adj" fmla="val 1374400"/>
            </a:avLst>
          </a:prstGeom>
          <a:solidFill>
            <a:srgbClr val="2E8EC8"/>
          </a:solidFill>
          <a:ln/>
        </p:spPr>
        <p:txBody>
          <a:bodyPr/>
          <a:lstStyle/>
          <a:p>
            <a:endParaRPr lang="es-CO"/>
          </a:p>
        </p:txBody>
      </p:sp>
      <p:sp>
        <p:nvSpPr>
          <p:cNvPr id="21" name="Text 18"/>
          <p:cNvSpPr/>
          <p:nvPr/>
        </p:nvSpPr>
        <p:spPr>
          <a:xfrm>
            <a:off x="7838837" y="484155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Soporte al Cliente</a:t>
            </a:r>
            <a:endParaRPr lang="en-US" sz="1900" dirty="0"/>
          </a:p>
        </p:txBody>
      </p:sp>
      <p:sp>
        <p:nvSpPr>
          <p:cNvPr id="22" name="Text 19"/>
          <p:cNvSpPr/>
          <p:nvPr/>
        </p:nvSpPr>
        <p:spPr>
          <a:xfrm>
            <a:off x="7838837" y="5275183"/>
            <a:ext cx="5721548"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Integrar un chat en vivo o un sistema de tickets para una atención al cliente más eficiente.</a:t>
            </a:r>
            <a:endParaRPr lang="en-US" sz="1600" dirty="0"/>
          </a:p>
        </p:txBody>
      </p:sp>
      <p:sp>
        <p:nvSpPr>
          <p:cNvPr id="23" name="Shape 20"/>
          <p:cNvSpPr/>
          <p:nvPr/>
        </p:nvSpPr>
        <p:spPr>
          <a:xfrm>
            <a:off x="7053382" y="5131594"/>
            <a:ext cx="523637" cy="523637"/>
          </a:xfrm>
          <a:prstGeom prst="roundRect">
            <a:avLst>
              <a:gd name="adj" fmla="val 60001"/>
            </a:avLst>
          </a:prstGeom>
          <a:solidFill>
            <a:srgbClr val="00002E">
              <a:alpha val="75000"/>
            </a:srgbClr>
          </a:solidFill>
          <a:ln w="22860">
            <a:solidFill>
              <a:srgbClr val="2E8EC8"/>
            </a:solidFill>
            <a:prstDash val="solid"/>
          </a:ln>
        </p:spPr>
        <p:txBody>
          <a:bodyPr/>
          <a:lstStyle/>
          <a:p>
            <a:endParaRPr lang="es-CO"/>
          </a:p>
        </p:txBody>
      </p:sp>
      <p:pic>
        <p:nvPicPr>
          <p:cNvPr id="24" name="Image 1" descr="preencoded.png"/>
          <p:cNvPicPr>
            <a:picLocks noChangeAspect="1"/>
          </p:cNvPicPr>
          <p:nvPr/>
        </p:nvPicPr>
        <p:blipFill>
          <a:blip r:embed="rId4"/>
          <a:stretch>
            <a:fillRect/>
          </a:stretch>
        </p:blipFill>
        <p:spPr>
          <a:xfrm>
            <a:off x="7184231" y="5229820"/>
            <a:ext cx="261818" cy="327184"/>
          </a:xfrm>
          <a:prstGeom prst="rect">
            <a:avLst/>
          </a:prstGeom>
        </p:spPr>
      </p:pic>
      <p:sp>
        <p:nvSpPr>
          <p:cNvPr id="25" name="Text 21"/>
          <p:cNvSpPr/>
          <p:nvPr/>
        </p:nvSpPr>
        <p:spPr>
          <a:xfrm>
            <a:off x="837724" y="6413183"/>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Nuestro objetivo es seguir evolucionando para ofrecer la mejor plataforma de reserva de películas a nuestros usuarios.</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77095"/>
            <a:ext cx="6476405"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Sistema de Reservas de Cine</a:t>
            </a:r>
            <a:endParaRPr lang="en-US" sz="3850" dirty="0"/>
          </a:p>
        </p:txBody>
      </p:sp>
      <p:sp>
        <p:nvSpPr>
          <p:cNvPr id="4" name="Text 1"/>
          <p:cNvSpPr/>
          <p:nvPr/>
        </p:nvSpPr>
        <p:spPr>
          <a:xfrm>
            <a:off x="6324124" y="3407093"/>
            <a:ext cx="7468553" cy="2345293"/>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Bienvenido a la presentación de nuestro sistema de reservas de cine. Este documento detalla las funcionalidades clave de la aplicación, diseñada para ofrecer una experiencia de usuario fluida y eficiente en la gestión de películas, reservas y consultas de asientos. A lo largo de estas diapositivas, exploraremos cómo el sistema permite a los usuarios ver la cartelera, reservar entradas, consultar la disponibilidad de asientos y revisar sus propias reservas, todo ello con una interfaz clara y fácil de usar.</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524833"/>
            <a:ext cx="3942636"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Agenda</a:t>
            </a:r>
            <a:endParaRPr lang="en-US" sz="3100" dirty="0"/>
          </a:p>
        </p:txBody>
      </p:sp>
      <p:sp>
        <p:nvSpPr>
          <p:cNvPr id="3" name="Text 1"/>
          <p:cNvSpPr/>
          <p:nvPr/>
        </p:nvSpPr>
        <p:spPr>
          <a:xfrm>
            <a:off x="837724" y="2436376"/>
            <a:ext cx="209431" cy="261818"/>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Nunito Light" pitchFamily="34" charset="0"/>
                <a:ea typeface="Nunito Light" pitchFamily="34" charset="-122"/>
                <a:cs typeface="Nunito Light" pitchFamily="34" charset="-120"/>
              </a:rPr>
              <a:t>01</a:t>
            </a:r>
            <a:endParaRPr lang="en-US" sz="1600" dirty="0"/>
          </a:p>
        </p:txBody>
      </p:sp>
      <p:sp>
        <p:nvSpPr>
          <p:cNvPr id="4" name="Shape 2"/>
          <p:cNvSpPr/>
          <p:nvPr/>
        </p:nvSpPr>
        <p:spPr>
          <a:xfrm>
            <a:off x="837724" y="2769394"/>
            <a:ext cx="4178618" cy="22860"/>
          </a:xfrm>
          <a:prstGeom prst="rect">
            <a:avLst/>
          </a:prstGeom>
          <a:solidFill>
            <a:srgbClr val="F2B42D"/>
          </a:solidFill>
          <a:ln/>
        </p:spPr>
        <p:txBody>
          <a:bodyPr/>
          <a:lstStyle/>
          <a:p>
            <a:endParaRPr lang="es-CO"/>
          </a:p>
        </p:txBody>
      </p:sp>
      <p:sp>
        <p:nvSpPr>
          <p:cNvPr id="5" name="Text 3"/>
          <p:cNvSpPr/>
          <p:nvPr/>
        </p:nvSpPr>
        <p:spPr>
          <a:xfrm>
            <a:off x="837724" y="291977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Ver Cartelera</a:t>
            </a:r>
            <a:endParaRPr lang="en-US" sz="1900" dirty="0"/>
          </a:p>
        </p:txBody>
      </p:sp>
      <p:sp>
        <p:nvSpPr>
          <p:cNvPr id="6" name="Text 4"/>
          <p:cNvSpPr/>
          <p:nvPr/>
        </p:nvSpPr>
        <p:spPr>
          <a:xfrm>
            <a:off x="837724" y="3353395"/>
            <a:ext cx="4178618"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Exploración de las películas disponibles, sinopsis y duración.</a:t>
            </a:r>
            <a:endParaRPr lang="en-US" sz="1600" dirty="0"/>
          </a:p>
        </p:txBody>
      </p:sp>
      <p:sp>
        <p:nvSpPr>
          <p:cNvPr id="7" name="Text 5"/>
          <p:cNvSpPr/>
          <p:nvPr/>
        </p:nvSpPr>
        <p:spPr>
          <a:xfrm>
            <a:off x="5225772" y="2436376"/>
            <a:ext cx="209431" cy="261818"/>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Nunito Light" pitchFamily="34" charset="0"/>
                <a:ea typeface="Nunito Light" pitchFamily="34" charset="-122"/>
                <a:cs typeface="Nunito Light" pitchFamily="34" charset="-120"/>
              </a:rPr>
              <a:t>02</a:t>
            </a:r>
            <a:endParaRPr lang="en-US" sz="1600" dirty="0"/>
          </a:p>
        </p:txBody>
      </p:sp>
      <p:sp>
        <p:nvSpPr>
          <p:cNvPr id="8" name="Shape 6"/>
          <p:cNvSpPr/>
          <p:nvPr/>
        </p:nvSpPr>
        <p:spPr>
          <a:xfrm>
            <a:off x="5225772" y="2769394"/>
            <a:ext cx="4178737" cy="22860"/>
          </a:xfrm>
          <a:prstGeom prst="rect">
            <a:avLst/>
          </a:prstGeom>
          <a:solidFill>
            <a:srgbClr val="D7425E"/>
          </a:solidFill>
          <a:ln/>
        </p:spPr>
        <p:txBody>
          <a:bodyPr/>
          <a:lstStyle/>
          <a:p>
            <a:endParaRPr lang="es-CO"/>
          </a:p>
        </p:txBody>
      </p:sp>
      <p:sp>
        <p:nvSpPr>
          <p:cNvPr id="9" name="Text 7"/>
          <p:cNvSpPr/>
          <p:nvPr/>
        </p:nvSpPr>
        <p:spPr>
          <a:xfrm>
            <a:off x="5225772" y="291977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Reservar Entradas</a:t>
            </a:r>
            <a:endParaRPr lang="en-US" sz="1900" dirty="0"/>
          </a:p>
        </p:txBody>
      </p:sp>
      <p:sp>
        <p:nvSpPr>
          <p:cNvPr id="10" name="Text 8"/>
          <p:cNvSpPr/>
          <p:nvPr/>
        </p:nvSpPr>
        <p:spPr>
          <a:xfrm>
            <a:off x="5225772" y="3353395"/>
            <a:ext cx="4178737"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Proceso paso a paso para seleccionar película, día, hora y asientos.</a:t>
            </a:r>
            <a:endParaRPr lang="en-US" sz="1600" dirty="0"/>
          </a:p>
        </p:txBody>
      </p:sp>
      <p:sp>
        <p:nvSpPr>
          <p:cNvPr id="11" name="Text 9"/>
          <p:cNvSpPr/>
          <p:nvPr/>
        </p:nvSpPr>
        <p:spPr>
          <a:xfrm>
            <a:off x="9613940" y="2436376"/>
            <a:ext cx="209431" cy="261818"/>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Nunito Light" pitchFamily="34" charset="0"/>
                <a:ea typeface="Nunito Light" pitchFamily="34" charset="-122"/>
                <a:cs typeface="Nunito Light" pitchFamily="34" charset="-120"/>
              </a:rPr>
              <a:t>03</a:t>
            </a:r>
            <a:endParaRPr lang="en-US" sz="1600" dirty="0"/>
          </a:p>
        </p:txBody>
      </p:sp>
      <p:sp>
        <p:nvSpPr>
          <p:cNvPr id="12" name="Shape 10"/>
          <p:cNvSpPr/>
          <p:nvPr/>
        </p:nvSpPr>
        <p:spPr>
          <a:xfrm>
            <a:off x="9613940" y="2769394"/>
            <a:ext cx="4178737" cy="22860"/>
          </a:xfrm>
          <a:prstGeom prst="rect">
            <a:avLst/>
          </a:prstGeom>
          <a:solidFill>
            <a:srgbClr val="DD785E"/>
          </a:solidFill>
          <a:ln/>
        </p:spPr>
        <p:txBody>
          <a:bodyPr/>
          <a:lstStyle/>
          <a:p>
            <a:endParaRPr lang="es-CO"/>
          </a:p>
        </p:txBody>
      </p:sp>
      <p:sp>
        <p:nvSpPr>
          <p:cNvPr id="13" name="Text 11"/>
          <p:cNvSpPr/>
          <p:nvPr/>
        </p:nvSpPr>
        <p:spPr>
          <a:xfrm>
            <a:off x="9613940" y="2919770"/>
            <a:ext cx="3517106"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Consultar Asientos Disponibles</a:t>
            </a:r>
            <a:endParaRPr lang="en-US" sz="1900" dirty="0"/>
          </a:p>
        </p:txBody>
      </p:sp>
      <p:sp>
        <p:nvSpPr>
          <p:cNvPr id="14" name="Text 12"/>
          <p:cNvSpPr/>
          <p:nvPr/>
        </p:nvSpPr>
        <p:spPr>
          <a:xfrm>
            <a:off x="9613940" y="3353395"/>
            <a:ext cx="4178737"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Verificación de la disponibilidad de asientos para una función específica.</a:t>
            </a:r>
            <a:endParaRPr lang="en-US" sz="1600" dirty="0"/>
          </a:p>
        </p:txBody>
      </p:sp>
      <p:sp>
        <p:nvSpPr>
          <p:cNvPr id="15" name="Text 13"/>
          <p:cNvSpPr/>
          <p:nvPr/>
        </p:nvSpPr>
        <p:spPr>
          <a:xfrm>
            <a:off x="837724" y="4389953"/>
            <a:ext cx="209431" cy="261818"/>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Nunito Light" pitchFamily="34" charset="0"/>
                <a:ea typeface="Nunito Light" pitchFamily="34" charset="-122"/>
                <a:cs typeface="Nunito Light" pitchFamily="34" charset="-120"/>
              </a:rPr>
              <a:t>04</a:t>
            </a:r>
            <a:endParaRPr lang="en-US" sz="1600" dirty="0"/>
          </a:p>
        </p:txBody>
      </p:sp>
      <p:sp>
        <p:nvSpPr>
          <p:cNvPr id="16" name="Shape 14"/>
          <p:cNvSpPr/>
          <p:nvPr/>
        </p:nvSpPr>
        <p:spPr>
          <a:xfrm>
            <a:off x="837724" y="4722971"/>
            <a:ext cx="6372701" cy="22860"/>
          </a:xfrm>
          <a:prstGeom prst="rect">
            <a:avLst/>
          </a:prstGeom>
          <a:solidFill>
            <a:srgbClr val="48A8E2"/>
          </a:solidFill>
          <a:ln/>
        </p:spPr>
        <p:txBody>
          <a:bodyPr/>
          <a:lstStyle/>
          <a:p>
            <a:endParaRPr lang="es-CO"/>
          </a:p>
        </p:txBody>
      </p:sp>
      <p:sp>
        <p:nvSpPr>
          <p:cNvPr id="17" name="Text 15"/>
          <p:cNvSpPr/>
          <p:nvPr/>
        </p:nvSpPr>
        <p:spPr>
          <a:xfrm>
            <a:off x="837724" y="4873347"/>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Mis Reservas</a:t>
            </a:r>
            <a:endParaRPr lang="en-US" sz="1900" dirty="0"/>
          </a:p>
        </p:txBody>
      </p:sp>
      <p:sp>
        <p:nvSpPr>
          <p:cNvPr id="18" name="Text 16"/>
          <p:cNvSpPr/>
          <p:nvPr/>
        </p:nvSpPr>
        <p:spPr>
          <a:xfrm>
            <a:off x="837724" y="5306973"/>
            <a:ext cx="6372701"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Acceso y visualización de las reservas realizadas por el usuario.</a:t>
            </a:r>
            <a:endParaRPr lang="en-US" sz="1600" dirty="0"/>
          </a:p>
        </p:txBody>
      </p:sp>
      <p:sp>
        <p:nvSpPr>
          <p:cNvPr id="19" name="Text 17"/>
          <p:cNvSpPr/>
          <p:nvPr/>
        </p:nvSpPr>
        <p:spPr>
          <a:xfrm>
            <a:off x="7419856" y="4389953"/>
            <a:ext cx="209431" cy="261818"/>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Nunito Light" pitchFamily="34" charset="0"/>
                <a:ea typeface="Nunito Light" pitchFamily="34" charset="-122"/>
                <a:cs typeface="Nunito Light" pitchFamily="34" charset="-120"/>
              </a:rPr>
              <a:t>05</a:t>
            </a:r>
            <a:endParaRPr lang="en-US" sz="1600" dirty="0"/>
          </a:p>
        </p:txBody>
      </p:sp>
      <p:sp>
        <p:nvSpPr>
          <p:cNvPr id="20" name="Shape 18"/>
          <p:cNvSpPr/>
          <p:nvPr/>
        </p:nvSpPr>
        <p:spPr>
          <a:xfrm>
            <a:off x="7419856" y="4722971"/>
            <a:ext cx="6372820" cy="22860"/>
          </a:xfrm>
          <a:prstGeom prst="rect">
            <a:avLst/>
          </a:prstGeom>
          <a:solidFill>
            <a:srgbClr val="59ABA9"/>
          </a:solidFill>
          <a:ln/>
        </p:spPr>
        <p:txBody>
          <a:bodyPr/>
          <a:lstStyle/>
          <a:p>
            <a:endParaRPr lang="es-CO"/>
          </a:p>
        </p:txBody>
      </p:sp>
      <p:sp>
        <p:nvSpPr>
          <p:cNvPr id="21" name="Text 19"/>
          <p:cNvSpPr/>
          <p:nvPr/>
        </p:nvSpPr>
        <p:spPr>
          <a:xfrm>
            <a:off x="7419856" y="4873347"/>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Finalizar Sesión</a:t>
            </a:r>
            <a:endParaRPr lang="en-US" sz="1900" dirty="0"/>
          </a:p>
        </p:txBody>
      </p:sp>
      <p:sp>
        <p:nvSpPr>
          <p:cNvPr id="22" name="Text 20"/>
          <p:cNvSpPr/>
          <p:nvPr/>
        </p:nvSpPr>
        <p:spPr>
          <a:xfrm>
            <a:off x="7419856" y="5306973"/>
            <a:ext cx="6372820"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Despedida del sistema.</a:t>
            </a:r>
            <a:endParaRPr lang="en-US" sz="1600" dirty="0"/>
          </a:p>
        </p:txBody>
      </p:sp>
      <p:sp>
        <p:nvSpPr>
          <p:cNvPr id="23" name="Text 21"/>
          <p:cNvSpPr/>
          <p:nvPr/>
        </p:nvSpPr>
        <p:spPr>
          <a:xfrm>
            <a:off x="837724" y="6034683"/>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Esta agenda nos guiará a través de las principales características del sistema, destacando la facilidad de uso y la eficiencia en cada etapa del proceso de reserva.</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634133"/>
            <a:ext cx="6860262"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Ver Cartelera de Películas Disponibles</a:t>
            </a:r>
            <a:endParaRPr lang="en-US" sz="3100" dirty="0"/>
          </a:p>
        </p:txBody>
      </p:sp>
      <p:sp>
        <p:nvSpPr>
          <p:cNvPr id="3" name="Text 1"/>
          <p:cNvSpPr/>
          <p:nvPr/>
        </p:nvSpPr>
        <p:spPr>
          <a:xfrm>
            <a:off x="837724" y="2545675"/>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La opción "Ver Cartelera" permite a los usuarios explorar todas las películas actualmente en exhibición. Cada película se presenta con su título, una sinopsis detallada y la duración, proporcionando toda la información necesaria para que el usuario tome una decisión informada.</a:t>
            </a:r>
            <a:endParaRPr lang="en-US" sz="1600" dirty="0"/>
          </a:p>
        </p:txBody>
      </p:sp>
      <p:sp>
        <p:nvSpPr>
          <p:cNvPr id="4" name="Shape 2"/>
          <p:cNvSpPr/>
          <p:nvPr/>
        </p:nvSpPr>
        <p:spPr>
          <a:xfrm>
            <a:off x="837724" y="3451384"/>
            <a:ext cx="4178618" cy="2238375"/>
          </a:xfrm>
          <a:prstGeom prst="roundRect">
            <a:avLst>
              <a:gd name="adj" fmla="val 4902"/>
            </a:avLst>
          </a:prstGeom>
          <a:solidFill>
            <a:srgbClr val="00002E">
              <a:alpha val="75000"/>
            </a:srgbClr>
          </a:solidFill>
          <a:ln w="22860">
            <a:solidFill>
              <a:srgbClr val="F2B42D"/>
            </a:solidFill>
            <a:prstDash val="solid"/>
          </a:ln>
        </p:spPr>
        <p:txBody>
          <a:bodyPr/>
          <a:lstStyle/>
          <a:p>
            <a:endParaRPr lang="es-CO"/>
          </a:p>
        </p:txBody>
      </p:sp>
      <p:sp>
        <p:nvSpPr>
          <p:cNvPr id="5" name="Shape 3"/>
          <p:cNvSpPr/>
          <p:nvPr/>
        </p:nvSpPr>
        <p:spPr>
          <a:xfrm>
            <a:off x="814864" y="3451384"/>
            <a:ext cx="91440" cy="2238375"/>
          </a:xfrm>
          <a:prstGeom prst="roundRect">
            <a:avLst>
              <a:gd name="adj" fmla="val 343600"/>
            </a:avLst>
          </a:prstGeom>
          <a:solidFill>
            <a:srgbClr val="F2B42D"/>
          </a:solidFill>
          <a:ln/>
        </p:spPr>
        <p:txBody>
          <a:bodyPr/>
          <a:lstStyle/>
          <a:p>
            <a:endParaRPr lang="es-CO"/>
          </a:p>
        </p:txBody>
      </p:sp>
      <p:sp>
        <p:nvSpPr>
          <p:cNvPr id="6" name="Text 4"/>
          <p:cNvSpPr/>
          <p:nvPr/>
        </p:nvSpPr>
        <p:spPr>
          <a:xfrm>
            <a:off x="1138595" y="3683675"/>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Visualización Clara</a:t>
            </a:r>
            <a:endParaRPr lang="en-US" sz="1900" dirty="0"/>
          </a:p>
        </p:txBody>
      </p:sp>
      <p:sp>
        <p:nvSpPr>
          <p:cNvPr id="7" name="Text 5"/>
          <p:cNvSpPr/>
          <p:nvPr/>
        </p:nvSpPr>
        <p:spPr>
          <a:xfrm>
            <a:off x="1138595" y="4117300"/>
            <a:ext cx="3645456"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Cada película se muestra con una clara separación, facilitando la lectura y la navegación.</a:t>
            </a:r>
            <a:endParaRPr lang="en-US" sz="1600" dirty="0"/>
          </a:p>
        </p:txBody>
      </p:sp>
      <p:sp>
        <p:nvSpPr>
          <p:cNvPr id="8" name="Shape 6"/>
          <p:cNvSpPr/>
          <p:nvPr/>
        </p:nvSpPr>
        <p:spPr>
          <a:xfrm>
            <a:off x="5225772" y="3451384"/>
            <a:ext cx="4178737" cy="2238375"/>
          </a:xfrm>
          <a:prstGeom prst="roundRect">
            <a:avLst>
              <a:gd name="adj" fmla="val 4902"/>
            </a:avLst>
          </a:prstGeom>
          <a:solidFill>
            <a:srgbClr val="00002E">
              <a:alpha val="75000"/>
            </a:srgbClr>
          </a:solidFill>
          <a:ln w="22860">
            <a:solidFill>
              <a:srgbClr val="D7425E"/>
            </a:solidFill>
            <a:prstDash val="solid"/>
          </a:ln>
        </p:spPr>
        <p:txBody>
          <a:bodyPr/>
          <a:lstStyle/>
          <a:p>
            <a:endParaRPr lang="es-CO"/>
          </a:p>
        </p:txBody>
      </p:sp>
      <p:sp>
        <p:nvSpPr>
          <p:cNvPr id="9" name="Shape 7"/>
          <p:cNvSpPr/>
          <p:nvPr/>
        </p:nvSpPr>
        <p:spPr>
          <a:xfrm>
            <a:off x="5202912" y="3451384"/>
            <a:ext cx="91440" cy="2238375"/>
          </a:xfrm>
          <a:prstGeom prst="roundRect">
            <a:avLst>
              <a:gd name="adj" fmla="val 343600"/>
            </a:avLst>
          </a:prstGeom>
          <a:solidFill>
            <a:srgbClr val="D7425E"/>
          </a:solidFill>
          <a:ln/>
        </p:spPr>
        <p:txBody>
          <a:bodyPr/>
          <a:lstStyle/>
          <a:p>
            <a:endParaRPr lang="es-CO"/>
          </a:p>
        </p:txBody>
      </p:sp>
      <p:sp>
        <p:nvSpPr>
          <p:cNvPr id="10" name="Text 8"/>
          <p:cNvSpPr/>
          <p:nvPr/>
        </p:nvSpPr>
        <p:spPr>
          <a:xfrm>
            <a:off x="5526643" y="3683675"/>
            <a:ext cx="2472095"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Información Completa</a:t>
            </a:r>
            <a:endParaRPr lang="en-US" sz="1900" dirty="0"/>
          </a:p>
        </p:txBody>
      </p:sp>
      <p:sp>
        <p:nvSpPr>
          <p:cNvPr id="11" name="Text 9"/>
          <p:cNvSpPr/>
          <p:nvPr/>
        </p:nvSpPr>
        <p:spPr>
          <a:xfrm>
            <a:off x="5526643" y="4117300"/>
            <a:ext cx="3645575" cy="1340168"/>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Título, sinopsis y duración están disponibles para cada entrada, eliminando la necesidad de buscar información adicional.</a:t>
            </a:r>
            <a:endParaRPr lang="en-US" sz="1600" dirty="0"/>
          </a:p>
        </p:txBody>
      </p:sp>
      <p:sp>
        <p:nvSpPr>
          <p:cNvPr id="12" name="Shape 10"/>
          <p:cNvSpPr/>
          <p:nvPr/>
        </p:nvSpPr>
        <p:spPr>
          <a:xfrm>
            <a:off x="9613940" y="3451384"/>
            <a:ext cx="4178737" cy="2238375"/>
          </a:xfrm>
          <a:prstGeom prst="roundRect">
            <a:avLst>
              <a:gd name="adj" fmla="val 4902"/>
            </a:avLst>
          </a:prstGeom>
          <a:solidFill>
            <a:srgbClr val="00002E">
              <a:alpha val="75000"/>
            </a:srgbClr>
          </a:solidFill>
          <a:ln w="22860">
            <a:solidFill>
              <a:srgbClr val="DD785E"/>
            </a:solidFill>
            <a:prstDash val="solid"/>
          </a:ln>
        </p:spPr>
        <p:txBody>
          <a:bodyPr/>
          <a:lstStyle/>
          <a:p>
            <a:endParaRPr lang="es-CO"/>
          </a:p>
        </p:txBody>
      </p:sp>
      <p:sp>
        <p:nvSpPr>
          <p:cNvPr id="13" name="Shape 11"/>
          <p:cNvSpPr/>
          <p:nvPr/>
        </p:nvSpPr>
        <p:spPr>
          <a:xfrm>
            <a:off x="9591080" y="3451384"/>
            <a:ext cx="91440" cy="2238375"/>
          </a:xfrm>
          <a:prstGeom prst="roundRect">
            <a:avLst>
              <a:gd name="adj" fmla="val 343600"/>
            </a:avLst>
          </a:prstGeom>
          <a:solidFill>
            <a:srgbClr val="DD785E"/>
          </a:solidFill>
          <a:ln/>
        </p:spPr>
        <p:txBody>
          <a:bodyPr/>
          <a:lstStyle/>
          <a:p>
            <a:endParaRPr lang="es-CO"/>
          </a:p>
        </p:txBody>
      </p:sp>
      <p:sp>
        <p:nvSpPr>
          <p:cNvPr id="14" name="Text 12"/>
          <p:cNvSpPr/>
          <p:nvPr/>
        </p:nvSpPr>
        <p:spPr>
          <a:xfrm>
            <a:off x="9914811" y="3683675"/>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Fácil Acceso</a:t>
            </a:r>
            <a:endParaRPr lang="en-US" sz="1900" dirty="0"/>
          </a:p>
        </p:txBody>
      </p:sp>
      <p:sp>
        <p:nvSpPr>
          <p:cNvPr id="15" name="Text 13"/>
          <p:cNvSpPr/>
          <p:nvPr/>
        </p:nvSpPr>
        <p:spPr>
          <a:xfrm>
            <a:off x="9914811" y="4117300"/>
            <a:ext cx="3645575" cy="1340168"/>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Los usuarios pueden acceder a esta sección en cualquier momento para ver las últimas novedades y planificar su visita al cine.</a:t>
            </a:r>
            <a:endParaRPr lang="en-US" sz="1600" dirty="0"/>
          </a:p>
        </p:txBody>
      </p:sp>
      <p:sp>
        <p:nvSpPr>
          <p:cNvPr id="16" name="Text 14"/>
          <p:cNvSpPr/>
          <p:nvPr/>
        </p:nvSpPr>
        <p:spPr>
          <a:xfrm>
            <a:off x="837724" y="5925383"/>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Este módulo está diseñado para ser la primera parada del usuario, ofreciendo una visión general atractiva y funcional de la oferta cinematográfica.</a:t>
            </a: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573173"/>
            <a:ext cx="5770602"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Proceso de Reserva de Entradas</a:t>
            </a:r>
            <a:endParaRPr lang="en-US" sz="3100" dirty="0"/>
          </a:p>
        </p:txBody>
      </p:sp>
      <p:sp>
        <p:nvSpPr>
          <p:cNvPr id="3" name="Text 1"/>
          <p:cNvSpPr/>
          <p:nvPr/>
        </p:nvSpPr>
        <p:spPr>
          <a:xfrm>
            <a:off x="837724" y="2484715"/>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El proceso de reserva de entradas es intuitivo y guiado, asegurando que los usuarios puedan seleccionar sus asientos con facilidad. Comienza con la elección de la película, seguida por la selección del día y la hora, y finalmente la elección de los asientos.</a:t>
            </a:r>
            <a:endParaRPr lang="en-US" sz="1600" dirty="0"/>
          </a:p>
        </p:txBody>
      </p:sp>
      <p:pic>
        <p:nvPicPr>
          <p:cNvPr id="4" name="Image 0" descr="preencoded.png"/>
          <p:cNvPicPr>
            <a:picLocks noChangeAspect="1"/>
          </p:cNvPicPr>
          <p:nvPr/>
        </p:nvPicPr>
        <p:blipFill>
          <a:blip r:embed="rId3"/>
          <a:stretch>
            <a:fillRect/>
          </a:stretch>
        </p:blipFill>
        <p:spPr>
          <a:xfrm>
            <a:off x="837724" y="3390424"/>
            <a:ext cx="4318278" cy="837724"/>
          </a:xfrm>
          <a:prstGeom prst="rect">
            <a:avLst/>
          </a:prstGeom>
        </p:spPr>
      </p:pic>
      <p:sp>
        <p:nvSpPr>
          <p:cNvPr id="5" name="Text 2"/>
          <p:cNvSpPr/>
          <p:nvPr/>
        </p:nvSpPr>
        <p:spPr>
          <a:xfrm>
            <a:off x="1047155" y="443757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Selección de Película</a:t>
            </a:r>
            <a:endParaRPr lang="en-US" sz="1900" dirty="0"/>
          </a:p>
        </p:txBody>
      </p:sp>
      <p:sp>
        <p:nvSpPr>
          <p:cNvPr id="6" name="Text 3"/>
          <p:cNvSpPr/>
          <p:nvPr/>
        </p:nvSpPr>
        <p:spPr>
          <a:xfrm>
            <a:off x="1047155" y="4871204"/>
            <a:ext cx="3899416"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El usuario ingresa el nombre de la película deseada de la lista de opciones disponibles.</a:t>
            </a:r>
            <a:endParaRPr lang="en-US" sz="1600" dirty="0"/>
          </a:p>
        </p:txBody>
      </p:sp>
      <p:pic>
        <p:nvPicPr>
          <p:cNvPr id="7" name="Image 1" descr="preencoded.png"/>
          <p:cNvPicPr>
            <a:picLocks noChangeAspect="1"/>
          </p:cNvPicPr>
          <p:nvPr/>
        </p:nvPicPr>
        <p:blipFill>
          <a:blip r:embed="rId4"/>
          <a:stretch>
            <a:fillRect/>
          </a:stretch>
        </p:blipFill>
        <p:spPr>
          <a:xfrm>
            <a:off x="5156002" y="3390424"/>
            <a:ext cx="4318278" cy="837724"/>
          </a:xfrm>
          <a:prstGeom prst="rect">
            <a:avLst/>
          </a:prstGeom>
        </p:spPr>
      </p:pic>
      <p:sp>
        <p:nvSpPr>
          <p:cNvPr id="8" name="Text 4"/>
          <p:cNvSpPr/>
          <p:nvPr/>
        </p:nvSpPr>
        <p:spPr>
          <a:xfrm>
            <a:off x="5365433" y="4437578"/>
            <a:ext cx="2514481"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Elección de Día y Hora</a:t>
            </a:r>
            <a:endParaRPr lang="en-US" sz="1900" dirty="0"/>
          </a:p>
        </p:txBody>
      </p:sp>
      <p:sp>
        <p:nvSpPr>
          <p:cNvPr id="9" name="Text 5"/>
          <p:cNvSpPr/>
          <p:nvPr/>
        </p:nvSpPr>
        <p:spPr>
          <a:xfrm>
            <a:off x="5365433" y="4871204"/>
            <a:ext cx="3899416"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Se solicita al usuario que especifique el día y la hora de la función, con validación para asegurar entradas correctas.</a:t>
            </a:r>
            <a:endParaRPr lang="en-US" sz="1600" dirty="0"/>
          </a:p>
        </p:txBody>
      </p:sp>
      <p:pic>
        <p:nvPicPr>
          <p:cNvPr id="10" name="Image 2" descr="preencoded.png"/>
          <p:cNvPicPr>
            <a:picLocks noChangeAspect="1"/>
          </p:cNvPicPr>
          <p:nvPr/>
        </p:nvPicPr>
        <p:blipFill>
          <a:blip r:embed="rId5"/>
          <a:stretch>
            <a:fillRect/>
          </a:stretch>
        </p:blipFill>
        <p:spPr>
          <a:xfrm>
            <a:off x="9474279" y="3390424"/>
            <a:ext cx="4318278" cy="837724"/>
          </a:xfrm>
          <a:prstGeom prst="rect">
            <a:avLst/>
          </a:prstGeom>
        </p:spPr>
      </p:pic>
      <p:sp>
        <p:nvSpPr>
          <p:cNvPr id="11" name="Text 6"/>
          <p:cNvSpPr/>
          <p:nvPr/>
        </p:nvSpPr>
        <p:spPr>
          <a:xfrm>
            <a:off x="9683710" y="443757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Selección de Asientos</a:t>
            </a:r>
            <a:endParaRPr lang="en-US" sz="1900" dirty="0"/>
          </a:p>
        </p:txBody>
      </p:sp>
      <p:sp>
        <p:nvSpPr>
          <p:cNvPr id="12" name="Text 7"/>
          <p:cNvSpPr/>
          <p:nvPr/>
        </p:nvSpPr>
        <p:spPr>
          <a:xfrm>
            <a:off x="9683710" y="4871204"/>
            <a:ext cx="3899416"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Se muestran los asientos disponibles y el usuario elige la cantidad y los números de asiento específicos.</a:t>
            </a:r>
            <a:endParaRPr lang="en-US" sz="1600" dirty="0"/>
          </a:p>
        </p:txBody>
      </p:sp>
      <p:sp>
        <p:nvSpPr>
          <p:cNvPr id="13" name="Text 8"/>
          <p:cNvSpPr/>
          <p:nvPr/>
        </p:nvSpPr>
        <p:spPr>
          <a:xfrm>
            <a:off x="837724" y="6321385"/>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Este flujo estructurado minimiza errores y mejora la experiencia del usuario al reservar sus entradas.</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609963"/>
            <a:ext cx="6117074"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Gestión de Asientos y Descuentos</a:t>
            </a:r>
            <a:endParaRPr lang="en-US" sz="3100" dirty="0"/>
          </a:p>
        </p:txBody>
      </p:sp>
      <p:sp>
        <p:nvSpPr>
          <p:cNvPr id="3" name="Text 1"/>
          <p:cNvSpPr/>
          <p:nvPr/>
        </p:nvSpPr>
        <p:spPr>
          <a:xfrm>
            <a:off x="837724" y="2521506"/>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Una vez que el usuario ha seleccionado la película, día y hora, el sistema gestiona la disponibilidad de asientos en tiempo real y aplica descuentos automáticamente según la cantidad de entradas reservadas.</a:t>
            </a:r>
            <a:endParaRPr lang="en-US" sz="1600" dirty="0"/>
          </a:p>
        </p:txBody>
      </p:sp>
      <p:sp>
        <p:nvSpPr>
          <p:cNvPr id="4" name="Text 2"/>
          <p:cNvSpPr/>
          <p:nvPr/>
        </p:nvSpPr>
        <p:spPr>
          <a:xfrm>
            <a:off x="837724" y="3636645"/>
            <a:ext cx="3002756" cy="308015"/>
          </a:xfrm>
          <a:prstGeom prst="rect">
            <a:avLst/>
          </a:prstGeom>
          <a:noFill/>
          <a:ln/>
        </p:spPr>
        <p:txBody>
          <a:bodyPr wrap="none" lIns="0" tIns="0" rIns="0" bIns="0" rtlCol="0" anchor="t"/>
          <a:lstStyle/>
          <a:p>
            <a:pPr marL="0" indent="0" algn="l">
              <a:lnSpc>
                <a:spcPts val="2400"/>
              </a:lnSpc>
              <a:buNone/>
            </a:pPr>
            <a:r>
              <a:rPr lang="en-US" sz="1900" dirty="0">
                <a:solidFill>
                  <a:srgbClr val="D7425E"/>
                </a:solidFill>
                <a:latin typeface="Nunito Semi Bold" pitchFamily="34" charset="0"/>
                <a:ea typeface="Nunito Semi Bold" pitchFamily="34" charset="-122"/>
                <a:cs typeface="Nunito Semi Bold" pitchFamily="34" charset="-120"/>
              </a:rPr>
              <a:t>Disponibilidad de Asientos</a:t>
            </a:r>
            <a:endParaRPr lang="en-US" sz="1900" dirty="0"/>
          </a:p>
        </p:txBody>
      </p:sp>
      <p:sp>
        <p:nvSpPr>
          <p:cNvPr id="5" name="Text 3"/>
          <p:cNvSpPr/>
          <p:nvPr/>
        </p:nvSpPr>
        <p:spPr>
          <a:xfrm>
            <a:off x="837724" y="4154091"/>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El sistema muestra los asientos que están libres para la función seleccionada.</a:t>
            </a:r>
            <a:endParaRPr lang="en-US" sz="1600" dirty="0"/>
          </a:p>
        </p:txBody>
      </p:sp>
      <p:sp>
        <p:nvSpPr>
          <p:cNvPr id="6" name="Text 4"/>
          <p:cNvSpPr/>
          <p:nvPr/>
        </p:nvSpPr>
        <p:spPr>
          <a:xfrm>
            <a:off x="837724" y="4897398"/>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Los asientos se marcan como no disponibles una vez que son reservados.</a:t>
            </a:r>
            <a:endParaRPr lang="en-US" sz="1600" dirty="0"/>
          </a:p>
        </p:txBody>
      </p:sp>
      <p:sp>
        <p:nvSpPr>
          <p:cNvPr id="7" name="Text 5"/>
          <p:cNvSpPr/>
          <p:nvPr/>
        </p:nvSpPr>
        <p:spPr>
          <a:xfrm>
            <a:off x="837724" y="5640705"/>
            <a:ext cx="6221968"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Validación en tiempo real para evitar reservas duplicadas.</a:t>
            </a:r>
            <a:endParaRPr lang="en-US" sz="1600" dirty="0"/>
          </a:p>
        </p:txBody>
      </p:sp>
      <p:sp>
        <p:nvSpPr>
          <p:cNvPr id="8" name="Text 6"/>
          <p:cNvSpPr/>
          <p:nvPr/>
        </p:nvSpPr>
        <p:spPr>
          <a:xfrm>
            <a:off x="7578328" y="3636645"/>
            <a:ext cx="2831783" cy="308015"/>
          </a:xfrm>
          <a:prstGeom prst="rect">
            <a:avLst/>
          </a:prstGeom>
          <a:noFill/>
          <a:ln/>
        </p:spPr>
        <p:txBody>
          <a:bodyPr wrap="none" lIns="0" tIns="0" rIns="0" bIns="0" rtlCol="0" anchor="t"/>
          <a:lstStyle/>
          <a:p>
            <a:pPr marL="0" indent="0" algn="l">
              <a:lnSpc>
                <a:spcPts val="2400"/>
              </a:lnSpc>
              <a:buNone/>
            </a:pPr>
            <a:r>
              <a:rPr lang="en-US" sz="1900" dirty="0">
                <a:solidFill>
                  <a:srgbClr val="F2B42D"/>
                </a:solidFill>
                <a:latin typeface="Nunito Semi Bold" pitchFamily="34" charset="0"/>
                <a:ea typeface="Nunito Semi Bold" pitchFamily="34" charset="-122"/>
                <a:cs typeface="Nunito Semi Bold" pitchFamily="34" charset="-120"/>
              </a:rPr>
              <a:t>Descuentos por Cantidad</a:t>
            </a:r>
            <a:endParaRPr lang="en-US" sz="1900" dirty="0"/>
          </a:p>
        </p:txBody>
      </p:sp>
      <p:sp>
        <p:nvSpPr>
          <p:cNvPr id="9" name="Text 7"/>
          <p:cNvSpPr/>
          <p:nvPr/>
        </p:nvSpPr>
        <p:spPr>
          <a:xfrm>
            <a:off x="7578328" y="4154091"/>
            <a:ext cx="6221968"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Se aplica un descuento del 10% si se reservan 4 o más asientos.</a:t>
            </a:r>
            <a:endParaRPr lang="en-US" sz="1600" dirty="0"/>
          </a:p>
        </p:txBody>
      </p:sp>
      <p:sp>
        <p:nvSpPr>
          <p:cNvPr id="10" name="Text 8"/>
          <p:cNvSpPr/>
          <p:nvPr/>
        </p:nvSpPr>
        <p:spPr>
          <a:xfrm>
            <a:off x="7578328" y="4562356"/>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El valor total de la compra se recalcula automáticamente con el descuento.</a:t>
            </a:r>
            <a:endParaRPr lang="en-US" sz="1600" dirty="0"/>
          </a:p>
        </p:txBody>
      </p:sp>
      <p:sp>
        <p:nvSpPr>
          <p:cNvPr id="11" name="Text 9"/>
          <p:cNvSpPr/>
          <p:nvPr/>
        </p:nvSpPr>
        <p:spPr>
          <a:xfrm>
            <a:off x="7578328" y="5305663"/>
            <a:ext cx="6221968"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Mensaje informativo al usuario sobre el descuento aplicado.</a:t>
            </a:r>
            <a:endParaRPr lang="en-US" sz="1600" dirty="0"/>
          </a:p>
        </p:txBody>
      </p:sp>
      <p:sp>
        <p:nvSpPr>
          <p:cNvPr id="12" name="Text 10"/>
          <p:cNvSpPr/>
          <p:nvPr/>
        </p:nvSpPr>
        <p:spPr>
          <a:xfrm>
            <a:off x="837724" y="6284595"/>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Esta funcionalidad asegura una experiencia de compra transparente y beneficiosa para el usuario.</a:t>
            </a:r>
            <a:endParaRPr lang="en-US" sz="1600" dirty="0"/>
          </a:p>
        </p:txBody>
      </p:sp>
    </p:spTree>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488996"/>
            <a:ext cx="6820019"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Confirmación y Detalles de la Reserva</a:t>
            </a:r>
            <a:endParaRPr lang="en-US" sz="3100" dirty="0"/>
          </a:p>
        </p:txBody>
      </p:sp>
      <p:sp>
        <p:nvSpPr>
          <p:cNvPr id="3" name="Text 1"/>
          <p:cNvSpPr/>
          <p:nvPr/>
        </p:nvSpPr>
        <p:spPr>
          <a:xfrm>
            <a:off x="837724" y="2400538"/>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Después de completar el proceso de selección de asientos y aplicar cualquier descuento, el sistema proporciona una confirmación detallada de la reserva. Esta confirmación incluye todos los datos relevantes para el usuario.</a:t>
            </a:r>
            <a:endParaRPr lang="en-US" sz="1600" dirty="0"/>
          </a:p>
        </p:txBody>
      </p:sp>
      <p:sp>
        <p:nvSpPr>
          <p:cNvPr id="4" name="Text 2"/>
          <p:cNvSpPr/>
          <p:nvPr/>
        </p:nvSpPr>
        <p:spPr>
          <a:xfrm>
            <a:off x="1151811" y="3541871"/>
            <a:ext cx="12640866"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"Los asientos reservados fueron: [números de asiento] para la película: [nombre de la película] el día: [día] a la hora: [hora] el valor total a pagar es de: $[total_compra]"</a:t>
            </a:r>
            <a:endParaRPr lang="en-US" sz="1600" dirty="0"/>
          </a:p>
        </p:txBody>
      </p:sp>
      <p:sp>
        <p:nvSpPr>
          <p:cNvPr id="5" name="Shape 3"/>
          <p:cNvSpPr/>
          <p:nvPr/>
        </p:nvSpPr>
        <p:spPr>
          <a:xfrm>
            <a:off x="837724" y="3306247"/>
            <a:ext cx="22860" cy="1141333"/>
          </a:xfrm>
          <a:prstGeom prst="rect">
            <a:avLst/>
          </a:prstGeom>
          <a:solidFill>
            <a:srgbClr val="F2B42D"/>
          </a:solidFill>
          <a:ln/>
        </p:spPr>
        <p:txBody>
          <a:bodyPr/>
          <a:lstStyle/>
          <a:p>
            <a:endParaRPr lang="es-CO"/>
          </a:p>
        </p:txBody>
      </p:sp>
      <p:sp>
        <p:nvSpPr>
          <p:cNvPr id="6" name="Text 4"/>
          <p:cNvSpPr/>
          <p:nvPr/>
        </p:nvSpPr>
        <p:spPr>
          <a:xfrm>
            <a:off x="837724" y="4683204"/>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Se muestra un resumen completo de la reserva, incluyendo los asientos específicos, la película, el día, la hora y el valor total a pagar.</a:t>
            </a:r>
            <a:endParaRPr lang="en-US" sz="1600" dirty="0"/>
          </a:p>
        </p:txBody>
      </p:sp>
      <p:sp>
        <p:nvSpPr>
          <p:cNvPr id="7" name="Text 5"/>
          <p:cNvSpPr/>
          <p:nvPr/>
        </p:nvSpPr>
        <p:spPr>
          <a:xfrm>
            <a:off x="837724" y="5091470"/>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La reserva se guarda en el historial del usuario para futuras consultas.</a:t>
            </a:r>
            <a:endParaRPr lang="en-US" sz="1600" dirty="0"/>
          </a:p>
        </p:txBody>
      </p:sp>
      <p:sp>
        <p:nvSpPr>
          <p:cNvPr id="8" name="Text 6"/>
          <p:cNvSpPr/>
          <p:nvPr/>
        </p:nvSpPr>
        <p:spPr>
          <a:xfrm>
            <a:off x="837724" y="5499735"/>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El sistema maneja errores de entrada, como valores no numéricos, para garantizar la integridad de los datos.</a:t>
            </a:r>
            <a:endParaRPr lang="en-US" sz="1600" dirty="0"/>
          </a:p>
        </p:txBody>
      </p:sp>
      <p:sp>
        <p:nvSpPr>
          <p:cNvPr id="9" name="Text 7"/>
          <p:cNvSpPr/>
          <p:nvPr/>
        </p:nvSpPr>
        <p:spPr>
          <a:xfrm>
            <a:off x="837724" y="6070402"/>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Esta etapa final del proceso de reserva garantiza que el usuario tenga toda la información a mano y que la transacción se haya registrado correctamente.</a:t>
            </a:r>
            <a:endParaRPr lang="en-US" sz="1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815"/>
          </a:xfrm>
          <a:prstGeom prst="rect">
            <a:avLst/>
          </a:prstGeom>
        </p:spPr>
      </p:pic>
      <p:sp>
        <p:nvSpPr>
          <p:cNvPr id="3" name="Text 0"/>
          <p:cNvSpPr/>
          <p:nvPr/>
        </p:nvSpPr>
        <p:spPr>
          <a:xfrm>
            <a:off x="773073" y="531495"/>
            <a:ext cx="5193149" cy="454819"/>
          </a:xfrm>
          <a:prstGeom prst="rect">
            <a:avLst/>
          </a:prstGeom>
          <a:noFill/>
          <a:ln/>
        </p:spPr>
        <p:txBody>
          <a:bodyPr wrap="none" lIns="0" tIns="0" rIns="0" bIns="0" rtlCol="0" anchor="t"/>
          <a:lstStyle/>
          <a:p>
            <a:pPr marL="0" indent="0" algn="l">
              <a:lnSpc>
                <a:spcPts val="3550"/>
              </a:lnSpc>
              <a:buNone/>
            </a:pPr>
            <a:r>
              <a:rPr lang="en-US" sz="2850" dirty="0">
                <a:solidFill>
                  <a:srgbClr val="FFFFFF"/>
                </a:solidFill>
                <a:latin typeface="Nunito Semi Bold" pitchFamily="34" charset="0"/>
                <a:ea typeface="Nunito Semi Bold" pitchFamily="34" charset="-122"/>
                <a:cs typeface="Nunito Semi Bold" pitchFamily="34" charset="-120"/>
              </a:rPr>
              <a:t>Consultar Asientos Disponibles</a:t>
            </a:r>
            <a:endParaRPr lang="en-US" sz="2850" dirty="0"/>
          </a:p>
        </p:txBody>
      </p:sp>
      <p:sp>
        <p:nvSpPr>
          <p:cNvPr id="4" name="Text 1"/>
          <p:cNvSpPr/>
          <p:nvPr/>
        </p:nvSpPr>
        <p:spPr>
          <a:xfrm>
            <a:off x="773073" y="1203722"/>
            <a:ext cx="7597854" cy="1236345"/>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La opción "Asientos Disponibles" permite a los usuarios verificar qué asientos están libres para una película, día y hora específicos sin necesidad de iniciar un proceso de reserva completo. Esto es útil para planificar con antelación o para grupos que necesitan asientos contiguos.</a:t>
            </a:r>
            <a:endParaRPr lang="en-US" sz="1500" dirty="0"/>
          </a:p>
        </p:txBody>
      </p:sp>
      <p:sp>
        <p:nvSpPr>
          <p:cNvPr id="5" name="Shape 2"/>
          <p:cNvSpPr/>
          <p:nvPr/>
        </p:nvSpPr>
        <p:spPr>
          <a:xfrm>
            <a:off x="773073" y="2947392"/>
            <a:ext cx="3702248" cy="2026682"/>
          </a:xfrm>
          <a:prstGeom prst="roundRect">
            <a:avLst>
              <a:gd name="adj" fmla="val 5414"/>
            </a:avLst>
          </a:prstGeom>
          <a:solidFill>
            <a:srgbClr val="00002E">
              <a:alpha val="75000"/>
            </a:srgbClr>
          </a:solidFill>
          <a:ln/>
        </p:spPr>
        <p:txBody>
          <a:bodyPr/>
          <a:lstStyle/>
          <a:p>
            <a:endParaRPr lang="es-CO"/>
          </a:p>
        </p:txBody>
      </p:sp>
      <p:sp>
        <p:nvSpPr>
          <p:cNvPr id="6" name="Shape 3"/>
          <p:cNvSpPr/>
          <p:nvPr/>
        </p:nvSpPr>
        <p:spPr>
          <a:xfrm>
            <a:off x="773073" y="2924532"/>
            <a:ext cx="3702248" cy="91440"/>
          </a:xfrm>
          <a:prstGeom prst="roundRect">
            <a:avLst>
              <a:gd name="adj" fmla="val 317059"/>
            </a:avLst>
          </a:prstGeom>
          <a:solidFill>
            <a:srgbClr val="F2B42D"/>
          </a:solidFill>
          <a:ln/>
        </p:spPr>
        <p:txBody>
          <a:bodyPr/>
          <a:lstStyle/>
          <a:p>
            <a:endParaRPr lang="es-CO"/>
          </a:p>
        </p:txBody>
      </p:sp>
      <p:sp>
        <p:nvSpPr>
          <p:cNvPr id="7" name="Shape 4"/>
          <p:cNvSpPr/>
          <p:nvPr/>
        </p:nvSpPr>
        <p:spPr>
          <a:xfrm>
            <a:off x="2334220" y="2657475"/>
            <a:ext cx="579834" cy="579834"/>
          </a:xfrm>
          <a:prstGeom prst="roundRect">
            <a:avLst>
              <a:gd name="adj" fmla="val 157700"/>
            </a:avLst>
          </a:prstGeom>
          <a:solidFill>
            <a:srgbClr val="F2B42D"/>
          </a:solidFill>
          <a:ln/>
        </p:spPr>
        <p:txBody>
          <a:bodyPr/>
          <a:lstStyle/>
          <a:p>
            <a:endParaRPr lang="es-CO"/>
          </a:p>
        </p:txBody>
      </p:sp>
      <p:pic>
        <p:nvPicPr>
          <p:cNvPr id="8" name="Image 1" descr="preencoded.png"/>
          <p:cNvPicPr>
            <a:picLocks noChangeAspect="1"/>
          </p:cNvPicPr>
          <p:nvPr/>
        </p:nvPicPr>
        <p:blipFill>
          <a:blip r:embed="rId4"/>
          <a:stretch>
            <a:fillRect/>
          </a:stretch>
        </p:blipFill>
        <p:spPr>
          <a:xfrm>
            <a:off x="2508171" y="2802374"/>
            <a:ext cx="231934" cy="289917"/>
          </a:xfrm>
          <a:prstGeom prst="rect">
            <a:avLst/>
          </a:prstGeom>
        </p:spPr>
      </p:pic>
      <p:sp>
        <p:nvSpPr>
          <p:cNvPr id="9" name="Text 5"/>
          <p:cNvSpPr/>
          <p:nvPr/>
        </p:nvSpPr>
        <p:spPr>
          <a:xfrm>
            <a:off x="989171" y="3430548"/>
            <a:ext cx="2273856" cy="284202"/>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Selección de Película</a:t>
            </a:r>
            <a:endParaRPr lang="en-US" sz="1750" dirty="0"/>
          </a:p>
        </p:txBody>
      </p:sp>
      <p:sp>
        <p:nvSpPr>
          <p:cNvPr id="10" name="Text 6"/>
          <p:cNvSpPr/>
          <p:nvPr/>
        </p:nvSpPr>
        <p:spPr>
          <a:xfrm>
            <a:off x="989171" y="3830717"/>
            <a:ext cx="3270052" cy="618173"/>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El usuario elige la película de interés de la cartelera.</a:t>
            </a:r>
            <a:endParaRPr lang="en-US" sz="1500" dirty="0"/>
          </a:p>
        </p:txBody>
      </p:sp>
      <p:sp>
        <p:nvSpPr>
          <p:cNvPr id="11" name="Shape 7"/>
          <p:cNvSpPr/>
          <p:nvPr/>
        </p:nvSpPr>
        <p:spPr>
          <a:xfrm>
            <a:off x="4668560" y="2947392"/>
            <a:ext cx="3702368" cy="2026682"/>
          </a:xfrm>
          <a:prstGeom prst="roundRect">
            <a:avLst>
              <a:gd name="adj" fmla="val 5414"/>
            </a:avLst>
          </a:prstGeom>
          <a:solidFill>
            <a:srgbClr val="00002E">
              <a:alpha val="75000"/>
            </a:srgbClr>
          </a:solidFill>
          <a:ln/>
        </p:spPr>
        <p:txBody>
          <a:bodyPr/>
          <a:lstStyle/>
          <a:p>
            <a:endParaRPr lang="es-CO"/>
          </a:p>
        </p:txBody>
      </p:sp>
      <p:sp>
        <p:nvSpPr>
          <p:cNvPr id="12" name="Shape 8"/>
          <p:cNvSpPr/>
          <p:nvPr/>
        </p:nvSpPr>
        <p:spPr>
          <a:xfrm>
            <a:off x="4668560" y="2924532"/>
            <a:ext cx="3702368" cy="91440"/>
          </a:xfrm>
          <a:prstGeom prst="roundRect">
            <a:avLst>
              <a:gd name="adj" fmla="val 317059"/>
            </a:avLst>
          </a:prstGeom>
          <a:solidFill>
            <a:srgbClr val="D7425E"/>
          </a:solidFill>
          <a:ln/>
        </p:spPr>
        <p:txBody>
          <a:bodyPr/>
          <a:lstStyle/>
          <a:p>
            <a:endParaRPr lang="es-CO"/>
          </a:p>
        </p:txBody>
      </p:sp>
      <p:sp>
        <p:nvSpPr>
          <p:cNvPr id="13" name="Shape 9"/>
          <p:cNvSpPr/>
          <p:nvPr/>
        </p:nvSpPr>
        <p:spPr>
          <a:xfrm>
            <a:off x="6229826" y="2657475"/>
            <a:ext cx="579834" cy="579834"/>
          </a:xfrm>
          <a:prstGeom prst="roundRect">
            <a:avLst>
              <a:gd name="adj" fmla="val 157700"/>
            </a:avLst>
          </a:prstGeom>
          <a:solidFill>
            <a:srgbClr val="F2B42D"/>
          </a:solidFill>
          <a:ln/>
        </p:spPr>
        <p:txBody>
          <a:bodyPr/>
          <a:lstStyle/>
          <a:p>
            <a:endParaRPr lang="es-CO"/>
          </a:p>
        </p:txBody>
      </p:sp>
      <p:pic>
        <p:nvPicPr>
          <p:cNvPr id="14" name="Image 2" descr="preencoded.png"/>
          <p:cNvPicPr>
            <a:picLocks noChangeAspect="1"/>
          </p:cNvPicPr>
          <p:nvPr/>
        </p:nvPicPr>
        <p:blipFill>
          <a:blip r:embed="rId5"/>
          <a:stretch>
            <a:fillRect/>
          </a:stretch>
        </p:blipFill>
        <p:spPr>
          <a:xfrm>
            <a:off x="6403777" y="2802374"/>
            <a:ext cx="231934" cy="289917"/>
          </a:xfrm>
          <a:prstGeom prst="rect">
            <a:avLst/>
          </a:prstGeom>
        </p:spPr>
      </p:pic>
      <p:sp>
        <p:nvSpPr>
          <p:cNvPr id="15" name="Text 10"/>
          <p:cNvSpPr/>
          <p:nvPr/>
        </p:nvSpPr>
        <p:spPr>
          <a:xfrm>
            <a:off x="4884658" y="3430548"/>
            <a:ext cx="3168253" cy="284202"/>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Especificación de Fecha y Hora</a:t>
            </a:r>
            <a:endParaRPr lang="en-US" sz="1750" dirty="0"/>
          </a:p>
        </p:txBody>
      </p:sp>
      <p:sp>
        <p:nvSpPr>
          <p:cNvPr id="16" name="Text 11"/>
          <p:cNvSpPr/>
          <p:nvPr/>
        </p:nvSpPr>
        <p:spPr>
          <a:xfrm>
            <a:off x="4884658" y="3830717"/>
            <a:ext cx="3270171" cy="927259"/>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Se selecciona el día y la hora de la función para la cual se desea consultar la disponibilidad.</a:t>
            </a:r>
            <a:endParaRPr lang="en-US" sz="1500" dirty="0"/>
          </a:p>
        </p:txBody>
      </p:sp>
      <p:sp>
        <p:nvSpPr>
          <p:cNvPr id="17" name="Shape 12"/>
          <p:cNvSpPr/>
          <p:nvPr/>
        </p:nvSpPr>
        <p:spPr>
          <a:xfrm>
            <a:off x="773073" y="5457230"/>
            <a:ext cx="7597854" cy="1408509"/>
          </a:xfrm>
          <a:prstGeom prst="roundRect">
            <a:avLst>
              <a:gd name="adj" fmla="val 7790"/>
            </a:avLst>
          </a:prstGeom>
          <a:solidFill>
            <a:srgbClr val="00002E">
              <a:alpha val="75000"/>
            </a:srgbClr>
          </a:solidFill>
          <a:ln/>
        </p:spPr>
        <p:txBody>
          <a:bodyPr/>
          <a:lstStyle/>
          <a:p>
            <a:endParaRPr lang="es-CO"/>
          </a:p>
        </p:txBody>
      </p:sp>
      <p:sp>
        <p:nvSpPr>
          <p:cNvPr id="18" name="Shape 13"/>
          <p:cNvSpPr/>
          <p:nvPr/>
        </p:nvSpPr>
        <p:spPr>
          <a:xfrm>
            <a:off x="773073" y="5434370"/>
            <a:ext cx="7597854" cy="91440"/>
          </a:xfrm>
          <a:prstGeom prst="roundRect">
            <a:avLst>
              <a:gd name="adj" fmla="val 317059"/>
            </a:avLst>
          </a:prstGeom>
          <a:solidFill>
            <a:srgbClr val="DD785E"/>
          </a:solidFill>
          <a:ln/>
        </p:spPr>
        <p:txBody>
          <a:bodyPr/>
          <a:lstStyle/>
          <a:p>
            <a:endParaRPr lang="es-CO"/>
          </a:p>
        </p:txBody>
      </p:sp>
      <p:sp>
        <p:nvSpPr>
          <p:cNvPr id="19" name="Shape 14"/>
          <p:cNvSpPr/>
          <p:nvPr/>
        </p:nvSpPr>
        <p:spPr>
          <a:xfrm>
            <a:off x="4282083" y="5167313"/>
            <a:ext cx="579834" cy="579834"/>
          </a:xfrm>
          <a:prstGeom prst="roundRect">
            <a:avLst>
              <a:gd name="adj" fmla="val 157700"/>
            </a:avLst>
          </a:prstGeom>
          <a:solidFill>
            <a:srgbClr val="F2B42D"/>
          </a:solidFill>
          <a:ln/>
        </p:spPr>
        <p:txBody>
          <a:bodyPr/>
          <a:lstStyle/>
          <a:p>
            <a:endParaRPr lang="es-CO"/>
          </a:p>
        </p:txBody>
      </p:sp>
      <p:pic>
        <p:nvPicPr>
          <p:cNvPr id="20" name="Image 3" descr="preencoded.png"/>
          <p:cNvPicPr>
            <a:picLocks noChangeAspect="1"/>
          </p:cNvPicPr>
          <p:nvPr/>
        </p:nvPicPr>
        <p:blipFill>
          <a:blip r:embed="rId6"/>
          <a:stretch>
            <a:fillRect/>
          </a:stretch>
        </p:blipFill>
        <p:spPr>
          <a:xfrm>
            <a:off x="4456033" y="5312212"/>
            <a:ext cx="231934" cy="289917"/>
          </a:xfrm>
          <a:prstGeom prst="rect">
            <a:avLst/>
          </a:prstGeom>
        </p:spPr>
      </p:pic>
      <p:sp>
        <p:nvSpPr>
          <p:cNvPr id="21" name="Text 15"/>
          <p:cNvSpPr/>
          <p:nvPr/>
        </p:nvSpPr>
        <p:spPr>
          <a:xfrm>
            <a:off x="989171" y="5940385"/>
            <a:ext cx="2637353" cy="284202"/>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Visualización de Asientos</a:t>
            </a:r>
            <a:endParaRPr lang="en-US" sz="1750" dirty="0"/>
          </a:p>
        </p:txBody>
      </p:sp>
      <p:sp>
        <p:nvSpPr>
          <p:cNvPr id="22" name="Text 16"/>
          <p:cNvSpPr/>
          <p:nvPr/>
        </p:nvSpPr>
        <p:spPr>
          <a:xfrm>
            <a:off x="989171" y="6340554"/>
            <a:ext cx="7165658" cy="309086"/>
          </a:xfrm>
          <a:prstGeom prst="rect">
            <a:avLst/>
          </a:prstGeom>
          <a:noFill/>
          <a:ln/>
        </p:spPr>
        <p:txBody>
          <a:bodyPr wrap="non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El sistema muestra una lista de los asientos que aún no han sido reservados.</a:t>
            </a:r>
            <a:endParaRPr lang="en-US" sz="1500" dirty="0"/>
          </a:p>
        </p:txBody>
      </p:sp>
      <p:sp>
        <p:nvSpPr>
          <p:cNvPr id="23" name="Text 17"/>
          <p:cNvSpPr/>
          <p:nvPr/>
        </p:nvSpPr>
        <p:spPr>
          <a:xfrm>
            <a:off x="773073" y="7083147"/>
            <a:ext cx="7597854" cy="618173"/>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Esta funcionalidad proporciona flexibilidad y conveniencia, permitiendo a los usuarios tomar decisiones informadas antes de comprometerse con una reserva.</a:t>
            </a:r>
            <a:endParaRPr lang="en-US" sz="1500" dirty="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782247"/>
            <a:ext cx="6716316"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Mis Reservas: Historial Personalizado</a:t>
            </a:r>
            <a:endParaRPr lang="en-US" sz="3100" dirty="0"/>
          </a:p>
        </p:txBody>
      </p:sp>
      <p:sp>
        <p:nvSpPr>
          <p:cNvPr id="3" name="Text 1"/>
          <p:cNvSpPr/>
          <p:nvPr/>
        </p:nvSpPr>
        <p:spPr>
          <a:xfrm>
            <a:off x="837724" y="2693789"/>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La sección "Mis Reservas" ofrece a cada usuario un historial completo de todas las entradas que ha reservado. Esta característica es fundamental para la gestión personal de las visitas al cine y para recordar los detalles de las funciones futuras.</a:t>
            </a:r>
            <a:endParaRPr lang="en-US" sz="1600" dirty="0"/>
          </a:p>
        </p:txBody>
      </p:sp>
      <p:sp>
        <p:nvSpPr>
          <p:cNvPr id="4" name="Shape 2"/>
          <p:cNvSpPr/>
          <p:nvPr/>
        </p:nvSpPr>
        <p:spPr>
          <a:xfrm>
            <a:off x="837724" y="3599497"/>
            <a:ext cx="12954952" cy="889873"/>
          </a:xfrm>
          <a:prstGeom prst="roundRect">
            <a:avLst>
              <a:gd name="adj" fmla="val 35307"/>
            </a:avLst>
          </a:prstGeom>
          <a:solidFill>
            <a:srgbClr val="022349"/>
          </a:solidFill>
          <a:ln/>
        </p:spPr>
        <p:txBody>
          <a:bodyPr/>
          <a:lstStyle/>
          <a:p>
            <a:endParaRPr lang="es-CO"/>
          </a:p>
        </p:txBody>
      </p:sp>
      <p:pic>
        <p:nvPicPr>
          <p:cNvPr id="5" name="Image 0" descr="preencoded.png"/>
          <p:cNvPicPr>
            <a:picLocks noChangeAspect="1"/>
          </p:cNvPicPr>
          <p:nvPr/>
        </p:nvPicPr>
        <p:blipFill>
          <a:blip r:embed="rId3"/>
          <a:stretch>
            <a:fillRect/>
          </a:stretch>
        </p:blipFill>
        <p:spPr>
          <a:xfrm>
            <a:off x="1047155" y="3914061"/>
            <a:ext cx="261818" cy="209431"/>
          </a:xfrm>
          <a:prstGeom prst="rect">
            <a:avLst/>
          </a:prstGeom>
        </p:spPr>
      </p:pic>
      <p:sp>
        <p:nvSpPr>
          <p:cNvPr id="6" name="Text 3"/>
          <p:cNvSpPr/>
          <p:nvPr/>
        </p:nvSpPr>
        <p:spPr>
          <a:xfrm>
            <a:off x="1518404" y="3861197"/>
            <a:ext cx="12064841"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Si el usuario no tiene reservas previas, el sistema muestra un mensaje claro: "No tiene reservas".</a:t>
            </a:r>
            <a:endParaRPr lang="en-US" sz="1600" dirty="0"/>
          </a:p>
        </p:txBody>
      </p:sp>
      <p:sp>
        <p:nvSpPr>
          <p:cNvPr id="7" name="Text 4"/>
          <p:cNvSpPr/>
          <p:nvPr/>
        </p:nvSpPr>
        <p:spPr>
          <a:xfrm>
            <a:off x="837724" y="4724995"/>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Cada reserva se presenta de forma individual, con una línea divisoria para facilitar la lectura.</a:t>
            </a:r>
            <a:endParaRPr lang="en-US" sz="1600" dirty="0"/>
          </a:p>
        </p:txBody>
      </p:sp>
      <p:sp>
        <p:nvSpPr>
          <p:cNvPr id="8" name="Text 5"/>
          <p:cNvSpPr/>
          <p:nvPr/>
        </p:nvSpPr>
        <p:spPr>
          <a:xfrm>
            <a:off x="837724" y="5133261"/>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Se incluyen detalles como el nombre del usuario, la película, el día, la hora, los números de asiento reservados y el valor total pagado.</a:t>
            </a:r>
            <a:endParaRPr lang="en-US" sz="1600" dirty="0"/>
          </a:p>
        </p:txBody>
      </p:sp>
      <p:sp>
        <p:nvSpPr>
          <p:cNvPr id="9" name="Text 6"/>
          <p:cNvSpPr/>
          <p:nvPr/>
        </p:nvSpPr>
        <p:spPr>
          <a:xfrm>
            <a:off x="837724" y="5541526"/>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Permite a los usuarios revisar y confirmar sus planes en cualquier momento.</a:t>
            </a:r>
            <a:endParaRPr lang="en-US" sz="1600" dirty="0"/>
          </a:p>
        </p:txBody>
      </p:sp>
      <p:sp>
        <p:nvSpPr>
          <p:cNvPr id="10" name="Text 7"/>
          <p:cNvSpPr/>
          <p:nvPr/>
        </p:nvSpPr>
        <p:spPr>
          <a:xfrm>
            <a:off x="837724" y="6112193"/>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Esta funcionalidad mejora la experiencia del usuario al proporcionar un acceso rápido y organizado a su información de reserva.</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839283"/>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SISTEMA DE RESERVA DE PELÍCULAS S.A</a:t>
            </a:r>
            <a:endParaRPr lang="en-US" sz="3850" dirty="0"/>
          </a:p>
        </p:txBody>
      </p:sp>
      <p:sp>
        <p:nvSpPr>
          <p:cNvPr id="4" name="Text 1"/>
          <p:cNvSpPr/>
          <p:nvPr/>
        </p:nvSpPr>
        <p:spPr>
          <a:xfrm>
            <a:off x="6324124" y="4385191"/>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Bienvenido al sistema de reserva de películas. Aquí podrá explorar nuestra cartelera, reservar entradas y gestionar sus reservas de forma sencilla y rápida. Nuestro objetivo es ofrecerle la mejor experiencia cinematográfica.</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580674"/>
            <a:ext cx="6280309"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Finalización de Sesión y Despedida</a:t>
            </a:r>
            <a:endParaRPr lang="en-US" sz="3100" dirty="0"/>
          </a:p>
        </p:txBody>
      </p:sp>
      <p:sp>
        <p:nvSpPr>
          <p:cNvPr id="4" name="Text 1"/>
          <p:cNvSpPr/>
          <p:nvPr/>
        </p:nvSpPr>
        <p:spPr>
          <a:xfrm>
            <a:off x="6324124" y="2308979"/>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La opción "Finalizar Sesión" permite a los usuarios salir del sistema de manera segura y ordenada. Al seleccionar esta opción, el sistema muestra un mensaje de agradecimiento, reforzando una experiencia de usuario positiva.</a:t>
            </a:r>
            <a:endParaRPr lang="en-US" sz="1600" dirty="0"/>
          </a:p>
        </p:txBody>
      </p:sp>
      <p:sp>
        <p:nvSpPr>
          <p:cNvPr id="5" name="Text 2"/>
          <p:cNvSpPr/>
          <p:nvPr/>
        </p:nvSpPr>
        <p:spPr>
          <a:xfrm>
            <a:off x="6638211" y="3785354"/>
            <a:ext cx="7154466"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"Gracias por usar el sistema de reservas del cine mundo S.A"</a:t>
            </a:r>
            <a:endParaRPr lang="en-US" sz="1600" dirty="0"/>
          </a:p>
        </p:txBody>
      </p:sp>
      <p:sp>
        <p:nvSpPr>
          <p:cNvPr id="6" name="Shape 3"/>
          <p:cNvSpPr/>
          <p:nvPr/>
        </p:nvSpPr>
        <p:spPr>
          <a:xfrm>
            <a:off x="6324124" y="3549729"/>
            <a:ext cx="22860" cy="806291"/>
          </a:xfrm>
          <a:prstGeom prst="rect">
            <a:avLst/>
          </a:prstGeom>
          <a:solidFill>
            <a:srgbClr val="F2B42D"/>
          </a:solidFill>
          <a:ln/>
        </p:spPr>
        <p:txBody>
          <a:bodyPr/>
          <a:lstStyle/>
          <a:p>
            <a:endParaRPr lang="es-CO"/>
          </a:p>
        </p:txBody>
      </p:sp>
      <p:sp>
        <p:nvSpPr>
          <p:cNvPr id="7" name="Text 4"/>
          <p:cNvSpPr/>
          <p:nvPr/>
        </p:nvSpPr>
        <p:spPr>
          <a:xfrm>
            <a:off x="6324124" y="4591645"/>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Asegura que todas las operaciones se cierren correctamente.</a:t>
            </a:r>
            <a:endParaRPr lang="en-US" sz="1600" dirty="0"/>
          </a:p>
        </p:txBody>
      </p:sp>
      <p:sp>
        <p:nvSpPr>
          <p:cNvPr id="8" name="Text 5"/>
          <p:cNvSpPr/>
          <p:nvPr/>
        </p:nvSpPr>
        <p:spPr>
          <a:xfrm>
            <a:off x="6324124" y="4999911"/>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Proporciona un mensaje de despedida cortés y profesional.</a:t>
            </a:r>
            <a:endParaRPr lang="en-US" sz="1600" dirty="0"/>
          </a:p>
        </p:txBody>
      </p:sp>
      <p:sp>
        <p:nvSpPr>
          <p:cNvPr id="9" name="Text 6"/>
          <p:cNvSpPr/>
          <p:nvPr/>
        </p:nvSpPr>
        <p:spPr>
          <a:xfrm>
            <a:off x="6324124" y="5408176"/>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PT Sans" pitchFamily="34" charset="0"/>
                <a:ea typeface="PT Sans" pitchFamily="34" charset="-122"/>
                <a:cs typeface="PT Sans" pitchFamily="34" charset="-120"/>
              </a:rPr>
              <a:t>Garantiza la privacidad del usuario al cerrar la sesión.</a:t>
            </a:r>
            <a:endParaRPr lang="en-US" sz="1600" dirty="0"/>
          </a:p>
        </p:txBody>
      </p:sp>
      <p:sp>
        <p:nvSpPr>
          <p:cNvPr id="10" name="Text 7"/>
          <p:cNvSpPr/>
          <p:nvPr/>
        </p:nvSpPr>
        <p:spPr>
          <a:xfrm>
            <a:off x="6324124" y="5978843"/>
            <a:ext cx="7468553"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Este paso final es crucial para una experiencia de usuario completa y satisfactoria, dejando una impresión positiva del servicio.</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382792"/>
            <a:ext cx="5217557"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Conclusión y Próximos Pasos</a:t>
            </a:r>
            <a:endParaRPr lang="en-US" sz="3100" dirty="0"/>
          </a:p>
        </p:txBody>
      </p:sp>
      <p:sp>
        <p:nvSpPr>
          <p:cNvPr id="3" name="Text 1"/>
          <p:cNvSpPr/>
          <p:nvPr/>
        </p:nvSpPr>
        <p:spPr>
          <a:xfrm>
            <a:off x="837724" y="2294334"/>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Hemos explorado las funcionalidades clave de nuestro sistema de reservas de cine, desde la visualización de la cartelera hasta la gestión de reservas y la consulta de asientos. El sistema está diseñado para ser robusto, intuitivo y eficiente, proporcionando una experiencia de usuario superior.</a:t>
            </a:r>
            <a:endParaRPr lang="en-US" sz="1600" dirty="0"/>
          </a:p>
        </p:txBody>
      </p:sp>
      <p:sp>
        <p:nvSpPr>
          <p:cNvPr id="4" name="Shape 2"/>
          <p:cNvSpPr/>
          <p:nvPr/>
        </p:nvSpPr>
        <p:spPr>
          <a:xfrm>
            <a:off x="837724" y="3535085"/>
            <a:ext cx="4178618" cy="2741057"/>
          </a:xfrm>
          <a:prstGeom prst="roundRect">
            <a:avLst>
              <a:gd name="adj" fmla="val 11462"/>
            </a:avLst>
          </a:prstGeom>
          <a:solidFill>
            <a:srgbClr val="00002E"/>
          </a:solidFill>
          <a:ln w="22860">
            <a:solidFill>
              <a:srgbClr val="F2B42D"/>
            </a:solidFill>
            <a:prstDash val="solid"/>
          </a:ln>
        </p:spPr>
        <p:txBody>
          <a:bodyPr/>
          <a:lstStyle/>
          <a:p>
            <a:endParaRPr lang="es-CO"/>
          </a:p>
        </p:txBody>
      </p:sp>
      <p:sp>
        <p:nvSpPr>
          <p:cNvPr id="5" name="Shape 3"/>
          <p:cNvSpPr/>
          <p:nvPr/>
        </p:nvSpPr>
        <p:spPr>
          <a:xfrm>
            <a:off x="1070015" y="3767376"/>
            <a:ext cx="628293" cy="628293"/>
          </a:xfrm>
          <a:prstGeom prst="roundRect">
            <a:avLst>
              <a:gd name="adj" fmla="val 14552264"/>
            </a:avLst>
          </a:prstGeom>
          <a:solidFill>
            <a:srgbClr val="F2B42D"/>
          </a:solidFill>
          <a:ln/>
        </p:spPr>
        <p:txBody>
          <a:bodyPr/>
          <a:lstStyle/>
          <a:p>
            <a:endParaRPr lang="es-CO"/>
          </a:p>
        </p:txBody>
      </p:sp>
      <p:pic>
        <p:nvPicPr>
          <p:cNvPr id="6" name="Image 0" descr="preencoded.png"/>
          <p:cNvPicPr>
            <a:picLocks noChangeAspect="1"/>
          </p:cNvPicPr>
          <p:nvPr/>
        </p:nvPicPr>
        <p:blipFill>
          <a:blip r:embed="rId3"/>
          <a:stretch>
            <a:fillRect/>
          </a:stretch>
        </p:blipFill>
        <p:spPr>
          <a:xfrm>
            <a:off x="1242774" y="3904774"/>
            <a:ext cx="282654" cy="353378"/>
          </a:xfrm>
          <a:prstGeom prst="rect">
            <a:avLst/>
          </a:prstGeom>
        </p:spPr>
      </p:pic>
      <p:sp>
        <p:nvSpPr>
          <p:cNvPr id="7" name="Text 4"/>
          <p:cNvSpPr/>
          <p:nvPr/>
        </p:nvSpPr>
        <p:spPr>
          <a:xfrm>
            <a:off x="1070015" y="4605099"/>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Sistema Completo</a:t>
            </a:r>
            <a:endParaRPr lang="en-US" sz="1900" dirty="0"/>
          </a:p>
        </p:txBody>
      </p:sp>
      <p:sp>
        <p:nvSpPr>
          <p:cNvPr id="8" name="Text 5"/>
          <p:cNvSpPr/>
          <p:nvPr/>
        </p:nvSpPr>
        <p:spPr>
          <a:xfrm>
            <a:off x="1070015" y="5038725"/>
            <a:ext cx="3714036"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Todas las funcionalidades esenciales para la gestión de reservas de cine están integradas.</a:t>
            </a:r>
            <a:endParaRPr lang="en-US" sz="1600" dirty="0"/>
          </a:p>
        </p:txBody>
      </p:sp>
      <p:sp>
        <p:nvSpPr>
          <p:cNvPr id="9" name="Shape 6"/>
          <p:cNvSpPr/>
          <p:nvPr/>
        </p:nvSpPr>
        <p:spPr>
          <a:xfrm>
            <a:off x="5225772" y="3535085"/>
            <a:ext cx="4178737" cy="2741057"/>
          </a:xfrm>
          <a:prstGeom prst="roundRect">
            <a:avLst>
              <a:gd name="adj" fmla="val 11462"/>
            </a:avLst>
          </a:prstGeom>
          <a:solidFill>
            <a:srgbClr val="00002E"/>
          </a:solidFill>
          <a:ln w="22860">
            <a:solidFill>
              <a:srgbClr val="D7425E"/>
            </a:solidFill>
            <a:prstDash val="solid"/>
          </a:ln>
        </p:spPr>
        <p:txBody>
          <a:bodyPr/>
          <a:lstStyle/>
          <a:p>
            <a:endParaRPr lang="es-CO"/>
          </a:p>
        </p:txBody>
      </p:sp>
      <p:sp>
        <p:nvSpPr>
          <p:cNvPr id="10" name="Shape 7"/>
          <p:cNvSpPr/>
          <p:nvPr/>
        </p:nvSpPr>
        <p:spPr>
          <a:xfrm>
            <a:off x="5458063" y="3767376"/>
            <a:ext cx="628293" cy="628293"/>
          </a:xfrm>
          <a:prstGeom prst="roundRect">
            <a:avLst>
              <a:gd name="adj" fmla="val 14552264"/>
            </a:avLst>
          </a:prstGeom>
          <a:solidFill>
            <a:srgbClr val="D7425E"/>
          </a:solidFill>
          <a:ln/>
        </p:spPr>
        <p:txBody>
          <a:bodyPr/>
          <a:lstStyle/>
          <a:p>
            <a:endParaRPr lang="es-CO"/>
          </a:p>
        </p:txBody>
      </p:sp>
      <p:pic>
        <p:nvPicPr>
          <p:cNvPr id="11" name="Image 1" descr="preencoded.png"/>
          <p:cNvPicPr>
            <a:picLocks noChangeAspect="1"/>
          </p:cNvPicPr>
          <p:nvPr/>
        </p:nvPicPr>
        <p:blipFill>
          <a:blip r:embed="rId4"/>
          <a:stretch>
            <a:fillRect/>
          </a:stretch>
        </p:blipFill>
        <p:spPr>
          <a:xfrm>
            <a:off x="5630823" y="3904774"/>
            <a:ext cx="282654" cy="353378"/>
          </a:xfrm>
          <a:prstGeom prst="rect">
            <a:avLst/>
          </a:prstGeom>
        </p:spPr>
      </p:pic>
      <p:sp>
        <p:nvSpPr>
          <p:cNvPr id="12" name="Text 8"/>
          <p:cNvSpPr/>
          <p:nvPr/>
        </p:nvSpPr>
        <p:spPr>
          <a:xfrm>
            <a:off x="5458063" y="4605099"/>
            <a:ext cx="2558772"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Experiencia de Usuario</a:t>
            </a:r>
            <a:endParaRPr lang="en-US" sz="1900" dirty="0"/>
          </a:p>
        </p:txBody>
      </p:sp>
      <p:sp>
        <p:nvSpPr>
          <p:cNvPr id="13" name="Text 9"/>
          <p:cNvSpPr/>
          <p:nvPr/>
        </p:nvSpPr>
        <p:spPr>
          <a:xfrm>
            <a:off x="5458063" y="5038725"/>
            <a:ext cx="3714155"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Diseñado pensando en la facilidad de uso y la claridad para el usuario final.</a:t>
            </a:r>
            <a:endParaRPr lang="en-US" sz="1600" dirty="0"/>
          </a:p>
        </p:txBody>
      </p:sp>
      <p:sp>
        <p:nvSpPr>
          <p:cNvPr id="14" name="Shape 10"/>
          <p:cNvSpPr/>
          <p:nvPr/>
        </p:nvSpPr>
        <p:spPr>
          <a:xfrm>
            <a:off x="9613940" y="3535085"/>
            <a:ext cx="4178737" cy="2741057"/>
          </a:xfrm>
          <a:prstGeom prst="roundRect">
            <a:avLst>
              <a:gd name="adj" fmla="val 11462"/>
            </a:avLst>
          </a:prstGeom>
          <a:solidFill>
            <a:srgbClr val="00002E"/>
          </a:solidFill>
          <a:ln w="22860">
            <a:solidFill>
              <a:srgbClr val="DD785E"/>
            </a:solidFill>
            <a:prstDash val="solid"/>
          </a:ln>
        </p:spPr>
        <p:txBody>
          <a:bodyPr/>
          <a:lstStyle/>
          <a:p>
            <a:endParaRPr lang="es-CO"/>
          </a:p>
        </p:txBody>
      </p:sp>
      <p:sp>
        <p:nvSpPr>
          <p:cNvPr id="15" name="Shape 11"/>
          <p:cNvSpPr/>
          <p:nvPr/>
        </p:nvSpPr>
        <p:spPr>
          <a:xfrm>
            <a:off x="9846231" y="3767376"/>
            <a:ext cx="628293" cy="628293"/>
          </a:xfrm>
          <a:prstGeom prst="roundRect">
            <a:avLst>
              <a:gd name="adj" fmla="val 14552264"/>
            </a:avLst>
          </a:prstGeom>
          <a:solidFill>
            <a:srgbClr val="DD785E"/>
          </a:solidFill>
          <a:ln/>
        </p:spPr>
        <p:txBody>
          <a:bodyPr/>
          <a:lstStyle/>
          <a:p>
            <a:endParaRPr lang="es-CO"/>
          </a:p>
        </p:txBody>
      </p:sp>
      <p:pic>
        <p:nvPicPr>
          <p:cNvPr id="16" name="Image 2" descr="preencoded.png"/>
          <p:cNvPicPr>
            <a:picLocks noChangeAspect="1"/>
          </p:cNvPicPr>
          <p:nvPr/>
        </p:nvPicPr>
        <p:blipFill>
          <a:blip r:embed="rId5"/>
          <a:stretch>
            <a:fillRect/>
          </a:stretch>
        </p:blipFill>
        <p:spPr>
          <a:xfrm>
            <a:off x="10018990" y="3904774"/>
            <a:ext cx="282654" cy="353378"/>
          </a:xfrm>
          <a:prstGeom prst="rect">
            <a:avLst/>
          </a:prstGeom>
        </p:spPr>
      </p:pic>
      <p:sp>
        <p:nvSpPr>
          <p:cNvPr id="17" name="Text 12"/>
          <p:cNvSpPr/>
          <p:nvPr/>
        </p:nvSpPr>
        <p:spPr>
          <a:xfrm>
            <a:off x="9846231" y="4605099"/>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Potencial de Mejora</a:t>
            </a:r>
            <a:endParaRPr lang="en-US" sz="1900" dirty="0"/>
          </a:p>
        </p:txBody>
      </p:sp>
      <p:sp>
        <p:nvSpPr>
          <p:cNvPr id="18" name="Text 13"/>
          <p:cNvSpPr/>
          <p:nvPr/>
        </p:nvSpPr>
        <p:spPr>
          <a:xfrm>
            <a:off x="9846231" y="5038725"/>
            <a:ext cx="3714155"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Base sólida para futuras expansiones y nuevas características.</a:t>
            </a:r>
            <a:endParaRPr lang="en-US" sz="1600" dirty="0"/>
          </a:p>
        </p:txBody>
      </p:sp>
      <p:sp>
        <p:nvSpPr>
          <p:cNvPr id="19" name="Text 14"/>
          <p:cNvSpPr/>
          <p:nvPr/>
        </p:nvSpPr>
        <p:spPr>
          <a:xfrm>
            <a:off x="837724" y="6511766"/>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Agradecemos su atención y esperamos que este sistema contribuya significativamente a la mejora de la gestión de reservas en Cine Mundo S.A.</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7883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0559" y="584002"/>
            <a:ext cx="7078147" cy="485775"/>
          </a:xfrm>
          <a:prstGeom prst="rect">
            <a:avLst/>
          </a:prstGeom>
          <a:noFill/>
          <a:ln/>
        </p:spPr>
        <p:txBody>
          <a:bodyPr wrap="none" lIns="0" tIns="0" rIns="0" bIns="0" rtlCol="0" anchor="t"/>
          <a:lstStyle/>
          <a:p>
            <a:pPr marL="0" indent="0" algn="l">
              <a:lnSpc>
                <a:spcPts val="3800"/>
              </a:lnSpc>
              <a:buNone/>
            </a:pPr>
            <a:r>
              <a:rPr lang="en-US" sz="3050" dirty="0">
                <a:solidFill>
                  <a:srgbClr val="FFFFFF"/>
                </a:solidFill>
                <a:latin typeface="Nunito Semi Bold" pitchFamily="34" charset="0"/>
                <a:ea typeface="Nunito Semi Bold" pitchFamily="34" charset="-122"/>
                <a:cs typeface="Nunito Semi Bold" pitchFamily="34" charset="-120"/>
              </a:rPr>
              <a:t>Estructura del Sistema: Salas y Horarios</a:t>
            </a:r>
            <a:endParaRPr lang="en-US" sz="3050" dirty="0"/>
          </a:p>
        </p:txBody>
      </p:sp>
      <p:sp>
        <p:nvSpPr>
          <p:cNvPr id="3" name="Text 1"/>
          <p:cNvSpPr/>
          <p:nvPr/>
        </p:nvSpPr>
        <p:spPr>
          <a:xfrm>
            <a:off x="660559" y="1400056"/>
            <a:ext cx="13309283" cy="528399"/>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PT Sans" pitchFamily="34" charset="0"/>
                <a:ea typeface="PT Sans" pitchFamily="34" charset="-122"/>
                <a:cs typeface="PT Sans" pitchFamily="34" charset="-120"/>
              </a:rPr>
              <a:t>Nuestro sistema gestiona la disponibilidad de asientos y horarios para cada sala de cine. Cada sala tiene una configuración de asientos inicial que se replica para cada horario y día de la semana.</a:t>
            </a:r>
            <a:endParaRPr lang="en-US" sz="1300" dirty="0"/>
          </a:p>
        </p:txBody>
      </p:sp>
      <p:sp>
        <p:nvSpPr>
          <p:cNvPr id="4" name="Shape 2"/>
          <p:cNvSpPr/>
          <p:nvPr/>
        </p:nvSpPr>
        <p:spPr>
          <a:xfrm>
            <a:off x="660559" y="2114193"/>
            <a:ext cx="4326255" cy="5081349"/>
          </a:xfrm>
          <a:prstGeom prst="roundRect">
            <a:avLst>
              <a:gd name="adj" fmla="val 5726"/>
            </a:avLst>
          </a:prstGeom>
          <a:solidFill>
            <a:srgbClr val="00002E">
              <a:alpha val="75000"/>
            </a:srgbClr>
          </a:solidFill>
          <a:ln w="22860">
            <a:solidFill>
              <a:srgbClr val="F2B42D"/>
            </a:solidFill>
            <a:prstDash val="solid"/>
          </a:ln>
        </p:spPr>
        <p:txBody>
          <a:bodyPr/>
          <a:lstStyle/>
          <a:p>
            <a:endParaRPr lang="es-CO"/>
          </a:p>
        </p:txBody>
      </p:sp>
      <p:sp>
        <p:nvSpPr>
          <p:cNvPr id="5" name="Shape 3"/>
          <p:cNvSpPr/>
          <p:nvPr/>
        </p:nvSpPr>
        <p:spPr>
          <a:xfrm>
            <a:off x="683419" y="2137053"/>
            <a:ext cx="4280535" cy="495419"/>
          </a:xfrm>
          <a:prstGeom prst="roundRect">
            <a:avLst>
              <a:gd name="adj" fmla="val 44465"/>
            </a:avLst>
          </a:prstGeom>
          <a:solidFill>
            <a:srgbClr val="00002E"/>
          </a:solidFill>
          <a:ln/>
        </p:spPr>
        <p:txBody>
          <a:bodyPr/>
          <a:lstStyle/>
          <a:p>
            <a:endParaRPr lang="es-CO"/>
          </a:p>
        </p:txBody>
      </p:sp>
      <p:sp>
        <p:nvSpPr>
          <p:cNvPr id="6" name="Text 4"/>
          <p:cNvSpPr/>
          <p:nvPr/>
        </p:nvSpPr>
        <p:spPr>
          <a:xfrm>
            <a:off x="2699861" y="2222302"/>
            <a:ext cx="247650" cy="309563"/>
          </a:xfrm>
          <a:prstGeom prst="rect">
            <a:avLst/>
          </a:prstGeom>
          <a:noFill/>
          <a:ln/>
        </p:spPr>
        <p:txBody>
          <a:bodyPr wrap="none" lIns="0" tIns="0" rIns="0" bIns="0" rtlCol="0" anchor="t"/>
          <a:lstStyle/>
          <a:p>
            <a:pPr marL="0" indent="0" algn="l">
              <a:lnSpc>
                <a:spcPts val="1950"/>
              </a:lnSpc>
              <a:buNone/>
            </a:pPr>
            <a:r>
              <a:rPr lang="en-US" sz="1950" dirty="0">
                <a:solidFill>
                  <a:srgbClr val="FFFFFF"/>
                </a:solidFill>
                <a:latin typeface="Nunito Semi Bold" pitchFamily="34" charset="0"/>
                <a:ea typeface="Nunito Semi Bold" pitchFamily="34" charset="-122"/>
                <a:cs typeface="Nunito Semi Bold" pitchFamily="34" charset="-120"/>
              </a:rPr>
              <a:t>1</a:t>
            </a:r>
            <a:endParaRPr lang="en-US" sz="1950" dirty="0"/>
          </a:p>
        </p:txBody>
      </p:sp>
      <p:sp>
        <p:nvSpPr>
          <p:cNvPr id="7" name="Text 5"/>
          <p:cNvSpPr/>
          <p:nvPr/>
        </p:nvSpPr>
        <p:spPr>
          <a:xfrm>
            <a:off x="848558" y="2797612"/>
            <a:ext cx="1942862" cy="242888"/>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Salas de Cine</a:t>
            </a:r>
            <a:endParaRPr lang="en-US" sz="1500" dirty="0"/>
          </a:p>
        </p:txBody>
      </p:sp>
      <p:sp>
        <p:nvSpPr>
          <p:cNvPr id="8" name="Text 6"/>
          <p:cNvSpPr/>
          <p:nvPr/>
        </p:nvSpPr>
        <p:spPr>
          <a:xfrm>
            <a:off x="848558" y="3139559"/>
            <a:ext cx="3950256" cy="792599"/>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PT Sans" pitchFamily="34" charset="0"/>
                <a:ea typeface="PT Sans" pitchFamily="34" charset="-122"/>
                <a:cs typeface="PT Sans" pitchFamily="34" charset="-120"/>
              </a:rPr>
              <a:t>Disponemos de múltiples salas, cada una con 50 asientos. Inicialmente, todos los asientos están disponibles (marcados como 'True').</a:t>
            </a:r>
            <a:endParaRPr lang="en-US" sz="1300" dirty="0"/>
          </a:p>
        </p:txBody>
      </p:sp>
      <p:sp>
        <p:nvSpPr>
          <p:cNvPr id="9" name="Shape 7"/>
          <p:cNvSpPr/>
          <p:nvPr/>
        </p:nvSpPr>
        <p:spPr>
          <a:xfrm>
            <a:off x="848558" y="4117896"/>
            <a:ext cx="3950256" cy="1040249"/>
          </a:xfrm>
          <a:prstGeom prst="roundRect">
            <a:avLst>
              <a:gd name="adj" fmla="val 23814"/>
            </a:avLst>
          </a:prstGeom>
          <a:solidFill>
            <a:srgbClr val="0D0D3B"/>
          </a:solidFill>
          <a:ln/>
        </p:spPr>
        <p:txBody>
          <a:bodyPr/>
          <a:lstStyle/>
          <a:p>
            <a:endParaRPr lang="es-CO"/>
          </a:p>
        </p:txBody>
      </p:sp>
      <p:sp>
        <p:nvSpPr>
          <p:cNvPr id="10" name="Shape 8"/>
          <p:cNvSpPr/>
          <p:nvPr/>
        </p:nvSpPr>
        <p:spPr>
          <a:xfrm>
            <a:off x="840343" y="4117896"/>
            <a:ext cx="3966686" cy="1040249"/>
          </a:xfrm>
          <a:prstGeom prst="roundRect">
            <a:avLst>
              <a:gd name="adj" fmla="val 2381"/>
            </a:avLst>
          </a:prstGeom>
          <a:solidFill>
            <a:srgbClr val="0D0D3B"/>
          </a:solidFill>
          <a:ln/>
        </p:spPr>
        <p:txBody>
          <a:bodyPr/>
          <a:lstStyle/>
          <a:p>
            <a:endParaRPr lang="es-CO"/>
          </a:p>
        </p:txBody>
      </p:sp>
      <p:sp>
        <p:nvSpPr>
          <p:cNvPr id="11" name="Text 9"/>
          <p:cNvSpPr/>
          <p:nvPr/>
        </p:nvSpPr>
        <p:spPr>
          <a:xfrm>
            <a:off x="1005483" y="4241721"/>
            <a:ext cx="3636407" cy="792599"/>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highlight>
                  <a:srgbClr val="0D0D3B"/>
                </a:highlight>
                <a:latin typeface="Consolas" pitchFamily="34" charset="0"/>
                <a:ea typeface="Consolas" pitchFamily="34" charset="-122"/>
                <a:cs typeface="Consolas" pitchFamily="34" charset="-120"/>
              </a:rPr>
              <a:t>sala = {}for a in range(1, 51):    sala[a] = True</a:t>
            </a:r>
            <a:endParaRPr lang="en-US" sz="1300" dirty="0"/>
          </a:p>
        </p:txBody>
      </p:sp>
      <p:sp>
        <p:nvSpPr>
          <p:cNvPr id="12" name="Shape 10"/>
          <p:cNvSpPr/>
          <p:nvPr/>
        </p:nvSpPr>
        <p:spPr>
          <a:xfrm>
            <a:off x="5151953" y="2114193"/>
            <a:ext cx="4326374" cy="5081349"/>
          </a:xfrm>
          <a:prstGeom prst="roundRect">
            <a:avLst>
              <a:gd name="adj" fmla="val 5726"/>
            </a:avLst>
          </a:prstGeom>
          <a:solidFill>
            <a:srgbClr val="00002E">
              <a:alpha val="75000"/>
            </a:srgbClr>
          </a:solidFill>
          <a:ln w="22860">
            <a:solidFill>
              <a:srgbClr val="D7425E"/>
            </a:solidFill>
            <a:prstDash val="solid"/>
          </a:ln>
        </p:spPr>
        <p:txBody>
          <a:bodyPr/>
          <a:lstStyle/>
          <a:p>
            <a:endParaRPr lang="es-CO"/>
          </a:p>
        </p:txBody>
      </p:sp>
      <p:sp>
        <p:nvSpPr>
          <p:cNvPr id="13" name="Shape 11"/>
          <p:cNvSpPr/>
          <p:nvPr/>
        </p:nvSpPr>
        <p:spPr>
          <a:xfrm>
            <a:off x="5174813" y="2137053"/>
            <a:ext cx="4280654" cy="495419"/>
          </a:xfrm>
          <a:prstGeom prst="roundRect">
            <a:avLst>
              <a:gd name="adj" fmla="val 44465"/>
            </a:avLst>
          </a:prstGeom>
          <a:solidFill>
            <a:srgbClr val="00002E"/>
          </a:solidFill>
          <a:ln/>
        </p:spPr>
        <p:txBody>
          <a:bodyPr/>
          <a:lstStyle/>
          <a:p>
            <a:endParaRPr lang="es-CO"/>
          </a:p>
        </p:txBody>
      </p:sp>
      <p:sp>
        <p:nvSpPr>
          <p:cNvPr id="14" name="Text 12"/>
          <p:cNvSpPr/>
          <p:nvPr/>
        </p:nvSpPr>
        <p:spPr>
          <a:xfrm>
            <a:off x="7191256" y="2222302"/>
            <a:ext cx="247650" cy="309563"/>
          </a:xfrm>
          <a:prstGeom prst="rect">
            <a:avLst/>
          </a:prstGeom>
          <a:noFill/>
          <a:ln/>
        </p:spPr>
        <p:txBody>
          <a:bodyPr wrap="none" lIns="0" tIns="0" rIns="0" bIns="0" rtlCol="0" anchor="t"/>
          <a:lstStyle/>
          <a:p>
            <a:pPr marL="0" indent="0" algn="l">
              <a:lnSpc>
                <a:spcPts val="1950"/>
              </a:lnSpc>
              <a:buNone/>
            </a:pPr>
            <a:r>
              <a:rPr lang="en-US" sz="1950" dirty="0">
                <a:solidFill>
                  <a:srgbClr val="FFFFFF"/>
                </a:solidFill>
                <a:latin typeface="Nunito Semi Bold" pitchFamily="34" charset="0"/>
                <a:ea typeface="Nunito Semi Bold" pitchFamily="34" charset="-122"/>
                <a:cs typeface="Nunito Semi Bold" pitchFamily="34" charset="-120"/>
              </a:rPr>
              <a:t>2</a:t>
            </a:r>
            <a:endParaRPr lang="en-US" sz="1950" dirty="0"/>
          </a:p>
        </p:txBody>
      </p:sp>
      <p:sp>
        <p:nvSpPr>
          <p:cNvPr id="15" name="Text 13"/>
          <p:cNvSpPr/>
          <p:nvPr/>
        </p:nvSpPr>
        <p:spPr>
          <a:xfrm>
            <a:off x="5339953" y="2797612"/>
            <a:ext cx="1942862" cy="242888"/>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Horarios Diarios</a:t>
            </a:r>
            <a:endParaRPr lang="en-US" sz="1500" dirty="0"/>
          </a:p>
        </p:txBody>
      </p:sp>
      <p:sp>
        <p:nvSpPr>
          <p:cNvPr id="16" name="Text 14"/>
          <p:cNvSpPr/>
          <p:nvPr/>
        </p:nvSpPr>
        <p:spPr>
          <a:xfrm>
            <a:off x="5339953" y="3139559"/>
            <a:ext cx="3950375" cy="792599"/>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PT Sans" pitchFamily="34" charset="0"/>
                <a:ea typeface="PT Sans" pitchFamily="34" charset="-122"/>
                <a:cs typeface="PT Sans" pitchFamily="34" charset="-120"/>
              </a:rPr>
              <a:t>Cada sala tiene horarios definidos para cada día de la semana, con copias independientes de la configuración de asientos para cada franja horaria.</a:t>
            </a:r>
            <a:endParaRPr lang="en-US" sz="1300" dirty="0"/>
          </a:p>
        </p:txBody>
      </p:sp>
      <p:sp>
        <p:nvSpPr>
          <p:cNvPr id="17" name="Shape 15"/>
          <p:cNvSpPr/>
          <p:nvPr/>
        </p:nvSpPr>
        <p:spPr>
          <a:xfrm>
            <a:off x="5339953" y="4117896"/>
            <a:ext cx="3950375" cy="2889647"/>
          </a:xfrm>
          <a:prstGeom prst="roundRect">
            <a:avLst>
              <a:gd name="adj" fmla="val 8573"/>
            </a:avLst>
          </a:prstGeom>
          <a:solidFill>
            <a:srgbClr val="0D0D3B"/>
          </a:solidFill>
          <a:ln/>
        </p:spPr>
        <p:txBody>
          <a:bodyPr/>
          <a:lstStyle/>
          <a:p>
            <a:endParaRPr lang="es-CO"/>
          </a:p>
        </p:txBody>
      </p:sp>
      <p:sp>
        <p:nvSpPr>
          <p:cNvPr id="18" name="Shape 16"/>
          <p:cNvSpPr/>
          <p:nvPr/>
        </p:nvSpPr>
        <p:spPr>
          <a:xfrm>
            <a:off x="5331738" y="4117896"/>
            <a:ext cx="3966805" cy="2889647"/>
          </a:xfrm>
          <a:prstGeom prst="roundRect">
            <a:avLst>
              <a:gd name="adj" fmla="val 857"/>
            </a:avLst>
          </a:prstGeom>
          <a:solidFill>
            <a:srgbClr val="0D0D3B"/>
          </a:solidFill>
          <a:ln/>
        </p:spPr>
        <p:txBody>
          <a:bodyPr/>
          <a:lstStyle/>
          <a:p>
            <a:endParaRPr lang="es-CO"/>
          </a:p>
        </p:txBody>
      </p:sp>
      <p:sp>
        <p:nvSpPr>
          <p:cNvPr id="19" name="Text 17"/>
          <p:cNvSpPr/>
          <p:nvPr/>
        </p:nvSpPr>
        <p:spPr>
          <a:xfrm>
            <a:off x="5496878" y="4241721"/>
            <a:ext cx="3636526" cy="2641997"/>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highlight>
                  <a:srgbClr val="0D0D3B"/>
                </a:highlight>
                <a:latin typeface="Consolas" pitchFamily="34" charset="0"/>
                <a:ea typeface="Consolas" pitchFamily="34" charset="-122"/>
                <a:cs typeface="Consolas" pitchFamily="34" charset="-120"/>
              </a:rPr>
              <a:t>sala1 = {    "lunes": {"8": sala.copy(), "11": sala.copy(), "14": sala.copy(), "17": sala.copy(), "20": sala.copy()},    "Martes": {"8": sala.copy(), "11": sala.copy(), "14": sala.copy(), "17": sala.copy(), "20": sala.copy()},    "miercoles": {"8": sala.copy(), "11": sala.copy()}}</a:t>
            </a:r>
            <a:endParaRPr lang="en-US" sz="1300" dirty="0"/>
          </a:p>
        </p:txBody>
      </p:sp>
      <p:sp>
        <p:nvSpPr>
          <p:cNvPr id="20" name="Shape 18"/>
          <p:cNvSpPr/>
          <p:nvPr/>
        </p:nvSpPr>
        <p:spPr>
          <a:xfrm>
            <a:off x="9643467" y="2114193"/>
            <a:ext cx="4326374" cy="5081349"/>
          </a:xfrm>
          <a:prstGeom prst="roundRect">
            <a:avLst>
              <a:gd name="adj" fmla="val 5726"/>
            </a:avLst>
          </a:prstGeom>
          <a:solidFill>
            <a:srgbClr val="00002E">
              <a:alpha val="75000"/>
            </a:srgbClr>
          </a:solidFill>
          <a:ln w="22860">
            <a:solidFill>
              <a:srgbClr val="DD785E"/>
            </a:solidFill>
            <a:prstDash val="solid"/>
          </a:ln>
        </p:spPr>
        <p:txBody>
          <a:bodyPr/>
          <a:lstStyle/>
          <a:p>
            <a:endParaRPr lang="es-CO"/>
          </a:p>
        </p:txBody>
      </p:sp>
      <p:sp>
        <p:nvSpPr>
          <p:cNvPr id="21" name="Shape 19"/>
          <p:cNvSpPr/>
          <p:nvPr/>
        </p:nvSpPr>
        <p:spPr>
          <a:xfrm>
            <a:off x="9666327" y="2137053"/>
            <a:ext cx="4280654" cy="495419"/>
          </a:xfrm>
          <a:prstGeom prst="roundRect">
            <a:avLst>
              <a:gd name="adj" fmla="val 44465"/>
            </a:avLst>
          </a:prstGeom>
          <a:solidFill>
            <a:srgbClr val="00002E"/>
          </a:solidFill>
          <a:ln/>
        </p:spPr>
        <p:txBody>
          <a:bodyPr/>
          <a:lstStyle/>
          <a:p>
            <a:endParaRPr lang="es-CO"/>
          </a:p>
        </p:txBody>
      </p:sp>
      <p:sp>
        <p:nvSpPr>
          <p:cNvPr id="22" name="Text 20"/>
          <p:cNvSpPr/>
          <p:nvPr/>
        </p:nvSpPr>
        <p:spPr>
          <a:xfrm>
            <a:off x="11682770" y="2222302"/>
            <a:ext cx="247650" cy="309563"/>
          </a:xfrm>
          <a:prstGeom prst="rect">
            <a:avLst/>
          </a:prstGeom>
          <a:noFill/>
          <a:ln/>
        </p:spPr>
        <p:txBody>
          <a:bodyPr wrap="none" lIns="0" tIns="0" rIns="0" bIns="0" rtlCol="0" anchor="t"/>
          <a:lstStyle/>
          <a:p>
            <a:pPr marL="0" indent="0" algn="l">
              <a:lnSpc>
                <a:spcPts val="1950"/>
              </a:lnSpc>
              <a:buNone/>
            </a:pPr>
            <a:r>
              <a:rPr lang="en-US" sz="1950" dirty="0">
                <a:solidFill>
                  <a:srgbClr val="FFFFFF"/>
                </a:solidFill>
                <a:latin typeface="Nunito Semi Bold" pitchFamily="34" charset="0"/>
                <a:ea typeface="Nunito Semi Bold" pitchFamily="34" charset="-122"/>
                <a:cs typeface="Nunito Semi Bold" pitchFamily="34" charset="-120"/>
              </a:rPr>
              <a:t>3</a:t>
            </a:r>
            <a:endParaRPr lang="en-US" sz="1950" dirty="0"/>
          </a:p>
        </p:txBody>
      </p:sp>
      <p:sp>
        <p:nvSpPr>
          <p:cNvPr id="23" name="Text 21"/>
          <p:cNvSpPr/>
          <p:nvPr/>
        </p:nvSpPr>
        <p:spPr>
          <a:xfrm>
            <a:off x="9831467" y="2797612"/>
            <a:ext cx="1942862" cy="242888"/>
          </a:xfrm>
          <a:prstGeom prst="rect">
            <a:avLst/>
          </a:prstGeom>
          <a:noFill/>
          <a:ln/>
        </p:spPr>
        <p:txBody>
          <a:bodyPr wrap="none" lIns="0" tIns="0" rIns="0" bIns="0" rtlCol="0" anchor="t"/>
          <a:lstStyle/>
          <a:p>
            <a:pPr marL="0" indent="0" algn="l">
              <a:lnSpc>
                <a:spcPts val="1900"/>
              </a:lnSpc>
              <a:buNone/>
            </a:pPr>
            <a:r>
              <a:rPr lang="en-US" sz="1500" dirty="0">
                <a:solidFill>
                  <a:srgbClr val="FFFFFF"/>
                </a:solidFill>
                <a:latin typeface="Nunito Semi Bold" pitchFamily="34" charset="0"/>
                <a:ea typeface="Nunito Semi Bold" pitchFamily="34" charset="-122"/>
                <a:cs typeface="Nunito Semi Bold" pitchFamily="34" charset="-120"/>
              </a:rPr>
              <a:t>Replicación de Salas</a:t>
            </a:r>
            <a:endParaRPr lang="en-US" sz="1500" dirty="0"/>
          </a:p>
        </p:txBody>
      </p:sp>
      <p:sp>
        <p:nvSpPr>
          <p:cNvPr id="24" name="Text 22"/>
          <p:cNvSpPr/>
          <p:nvPr/>
        </p:nvSpPr>
        <p:spPr>
          <a:xfrm>
            <a:off x="9831467" y="3139559"/>
            <a:ext cx="3950375" cy="792599"/>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latin typeface="PT Sans" pitchFamily="34" charset="0"/>
                <a:ea typeface="PT Sans" pitchFamily="34" charset="-122"/>
                <a:cs typeface="PT Sans" pitchFamily="34" charset="-120"/>
              </a:rPr>
              <a:t>Para cada película, se crea una copia de la estructura de horarios y asientos para asegurar una gestión independiente de las reservas.</a:t>
            </a:r>
            <a:endParaRPr lang="en-US" sz="1300" dirty="0"/>
          </a:p>
        </p:txBody>
      </p:sp>
      <p:sp>
        <p:nvSpPr>
          <p:cNvPr id="25" name="Shape 23"/>
          <p:cNvSpPr/>
          <p:nvPr/>
        </p:nvSpPr>
        <p:spPr>
          <a:xfrm>
            <a:off x="9831467" y="4117896"/>
            <a:ext cx="3950375" cy="1304449"/>
          </a:xfrm>
          <a:prstGeom prst="roundRect">
            <a:avLst>
              <a:gd name="adj" fmla="val 18990"/>
            </a:avLst>
          </a:prstGeom>
          <a:solidFill>
            <a:srgbClr val="0D0D3B"/>
          </a:solidFill>
          <a:ln/>
        </p:spPr>
        <p:txBody>
          <a:bodyPr/>
          <a:lstStyle/>
          <a:p>
            <a:endParaRPr lang="es-CO"/>
          </a:p>
        </p:txBody>
      </p:sp>
      <p:sp>
        <p:nvSpPr>
          <p:cNvPr id="26" name="Shape 24"/>
          <p:cNvSpPr/>
          <p:nvPr/>
        </p:nvSpPr>
        <p:spPr>
          <a:xfrm>
            <a:off x="9823252" y="4117896"/>
            <a:ext cx="3966805" cy="1304449"/>
          </a:xfrm>
          <a:prstGeom prst="roundRect">
            <a:avLst>
              <a:gd name="adj" fmla="val 1899"/>
            </a:avLst>
          </a:prstGeom>
          <a:solidFill>
            <a:srgbClr val="0D0D3B"/>
          </a:solidFill>
          <a:ln/>
        </p:spPr>
        <p:txBody>
          <a:bodyPr/>
          <a:lstStyle/>
          <a:p>
            <a:endParaRPr lang="es-CO"/>
          </a:p>
        </p:txBody>
      </p:sp>
      <p:sp>
        <p:nvSpPr>
          <p:cNvPr id="27" name="Text 25"/>
          <p:cNvSpPr/>
          <p:nvPr/>
        </p:nvSpPr>
        <p:spPr>
          <a:xfrm>
            <a:off x="9988391" y="4241721"/>
            <a:ext cx="3636526" cy="1056799"/>
          </a:xfrm>
          <a:prstGeom prst="rect">
            <a:avLst/>
          </a:prstGeom>
          <a:noFill/>
          <a:ln/>
        </p:spPr>
        <p:txBody>
          <a:bodyPr wrap="square" lIns="0" tIns="0" rIns="0" bIns="0" rtlCol="0" anchor="t"/>
          <a:lstStyle/>
          <a:p>
            <a:pPr marL="0" indent="0" algn="l">
              <a:lnSpc>
                <a:spcPts val="2050"/>
              </a:lnSpc>
              <a:buNone/>
            </a:pPr>
            <a:r>
              <a:rPr lang="en-US" sz="1300" dirty="0">
                <a:solidFill>
                  <a:srgbClr val="FFFFFF"/>
                </a:solidFill>
                <a:highlight>
                  <a:srgbClr val="0D0D3B"/>
                </a:highlight>
                <a:latin typeface="Consolas" pitchFamily="34" charset="0"/>
                <a:ea typeface="Consolas" pitchFamily="34" charset="-122"/>
                <a:cs typeface="Consolas" pitchFamily="34" charset="-120"/>
              </a:rPr>
              <a:t>sala2 = sala1.copy()sala3 = sala1.copy()...sala8 = sala1.copy()</a:t>
            </a:r>
            <a:endParaRPr lang="en-US" sz="1300" dirty="0"/>
          </a:p>
        </p:txBody>
      </p:sp>
      <p:sp>
        <p:nvSpPr>
          <p:cNvPr id="28" name="Text 26"/>
          <p:cNvSpPr/>
          <p:nvPr/>
        </p:nvSpPr>
        <p:spPr>
          <a:xfrm>
            <a:off x="660559" y="7381280"/>
            <a:ext cx="13309283" cy="264200"/>
          </a:xfrm>
          <a:prstGeom prst="rect">
            <a:avLst/>
          </a:prstGeom>
          <a:noFill/>
          <a:ln/>
        </p:spPr>
        <p:txBody>
          <a:bodyPr wrap="none" lIns="0" tIns="0" rIns="0" bIns="0" rtlCol="0" anchor="t"/>
          <a:lstStyle/>
          <a:p>
            <a:pPr marL="0" indent="0" algn="l">
              <a:lnSpc>
                <a:spcPts val="2050"/>
              </a:lnSpc>
              <a:buNone/>
            </a:pPr>
            <a:r>
              <a:rPr lang="en-US" sz="1300" dirty="0">
                <a:solidFill>
                  <a:srgbClr val="FFFFFF"/>
                </a:solidFill>
                <a:latin typeface="PT Sans" pitchFamily="34" charset="0"/>
                <a:ea typeface="PT Sans" pitchFamily="34" charset="-122"/>
                <a:cs typeface="PT Sans" pitchFamily="34" charset="-120"/>
              </a:rPr>
              <a:t>Esta estructura modular permite una gestión eficiente de la disponibilidad y evita conflictos entre reservas de diferentes películas o horarios.</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6051" y="605909"/>
            <a:ext cx="8753594" cy="578048"/>
          </a:xfrm>
          <a:prstGeom prst="rect">
            <a:avLst/>
          </a:prstGeom>
          <a:noFill/>
          <a:ln/>
        </p:spPr>
        <p:txBody>
          <a:bodyPr wrap="none" lIns="0" tIns="0" rIns="0" bIns="0" rtlCol="0" anchor="t"/>
          <a:lstStyle/>
          <a:p>
            <a:pPr marL="0" indent="0" algn="l">
              <a:lnSpc>
                <a:spcPts val="4550"/>
              </a:lnSpc>
              <a:buNone/>
            </a:pPr>
            <a:r>
              <a:rPr lang="en-US" sz="3600" dirty="0">
                <a:solidFill>
                  <a:srgbClr val="FFFFFF"/>
                </a:solidFill>
                <a:latin typeface="Nunito Semi Bold" pitchFamily="34" charset="0"/>
                <a:ea typeface="Nunito Semi Bold" pitchFamily="34" charset="-122"/>
                <a:cs typeface="Nunito Semi Bold" pitchFamily="34" charset="-120"/>
              </a:rPr>
              <a:t>Nuestra Cartelera: Películas en Exhibición</a:t>
            </a:r>
            <a:endParaRPr lang="en-US" sz="3600" dirty="0"/>
          </a:p>
        </p:txBody>
      </p:sp>
      <p:sp>
        <p:nvSpPr>
          <p:cNvPr id="3" name="Text 1"/>
          <p:cNvSpPr/>
          <p:nvPr/>
        </p:nvSpPr>
        <p:spPr>
          <a:xfrm>
            <a:off x="786051" y="1576983"/>
            <a:ext cx="13058299" cy="628888"/>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Descubra las emocionantes películas que tenemos para usted. Cada película se define con su nombre, una sinopsis detallada, duración y la sala asignada con sus horarios.</a:t>
            </a:r>
            <a:endParaRPr lang="en-US" sz="1500" dirty="0"/>
          </a:p>
        </p:txBody>
      </p:sp>
      <p:pic>
        <p:nvPicPr>
          <p:cNvPr id="4" name="Image 0" descr="preencoded.png"/>
          <p:cNvPicPr>
            <a:picLocks noChangeAspect="1"/>
          </p:cNvPicPr>
          <p:nvPr/>
        </p:nvPicPr>
        <p:blipFill>
          <a:blip r:embed="rId5"/>
          <a:stretch>
            <a:fillRect/>
          </a:stretch>
        </p:blipFill>
        <p:spPr>
          <a:xfrm>
            <a:off x="786051" y="2426970"/>
            <a:ext cx="4188976" cy="2588895"/>
          </a:xfrm>
          <a:prstGeom prst="rect">
            <a:avLst/>
          </a:prstGeom>
        </p:spPr>
      </p:pic>
      <p:sp>
        <p:nvSpPr>
          <p:cNvPr id="5" name="Text 2"/>
          <p:cNvSpPr/>
          <p:nvPr/>
        </p:nvSpPr>
        <p:spPr>
          <a:xfrm>
            <a:off x="786051" y="5212318"/>
            <a:ext cx="2312194" cy="288965"/>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Encantada</a:t>
            </a:r>
            <a:endParaRPr lang="en-US" sz="1800" dirty="0"/>
          </a:p>
        </p:txBody>
      </p:sp>
      <p:sp>
        <p:nvSpPr>
          <p:cNvPr id="6" name="Text 3"/>
          <p:cNvSpPr/>
          <p:nvPr/>
        </p:nvSpPr>
        <p:spPr>
          <a:xfrm>
            <a:off x="786051" y="5619155"/>
            <a:ext cx="4188976" cy="1572220"/>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La princesa Giselle es transportada por un hechizo desde su mágico mundo a la moderna y caótica Manhattan actual. Inmersa en un entorno que desconoce, Giselle deambula por un mundo desconocido.</a:t>
            </a:r>
            <a:endParaRPr lang="en-US" sz="1500" dirty="0"/>
          </a:p>
        </p:txBody>
      </p:sp>
      <p:sp>
        <p:nvSpPr>
          <p:cNvPr id="7" name="Text 4"/>
          <p:cNvSpPr/>
          <p:nvPr/>
        </p:nvSpPr>
        <p:spPr>
          <a:xfrm>
            <a:off x="786051" y="7309247"/>
            <a:ext cx="4188976" cy="314444"/>
          </a:xfrm>
          <a:prstGeom prst="rect">
            <a:avLst/>
          </a:prstGeom>
          <a:noFill/>
          <a:ln/>
        </p:spPr>
        <p:txBody>
          <a:bodyPr wrap="non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Duración: 1h 47m</a:t>
            </a:r>
            <a:endParaRPr lang="en-US" sz="1500" dirty="0"/>
          </a:p>
        </p:txBody>
      </p:sp>
      <p:pic>
        <p:nvPicPr>
          <p:cNvPr id="8" name="Image 1" descr="preencoded.png"/>
          <p:cNvPicPr>
            <a:picLocks noChangeAspect="1"/>
          </p:cNvPicPr>
          <p:nvPr/>
        </p:nvPicPr>
        <p:blipFill>
          <a:blip r:embed="rId6"/>
          <a:stretch>
            <a:fillRect/>
          </a:stretch>
        </p:blipFill>
        <p:spPr>
          <a:xfrm>
            <a:off x="5220653" y="2426970"/>
            <a:ext cx="4188976" cy="2588895"/>
          </a:xfrm>
          <a:prstGeom prst="rect">
            <a:avLst/>
          </a:prstGeom>
        </p:spPr>
      </p:pic>
      <p:sp>
        <p:nvSpPr>
          <p:cNvPr id="9" name="Text 5"/>
          <p:cNvSpPr/>
          <p:nvPr/>
        </p:nvSpPr>
        <p:spPr>
          <a:xfrm>
            <a:off x="5220653" y="5212318"/>
            <a:ext cx="2502218" cy="288965"/>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Las guerreras del k-pop</a:t>
            </a:r>
            <a:endParaRPr lang="en-US" sz="1800" dirty="0"/>
          </a:p>
        </p:txBody>
      </p:sp>
      <p:sp>
        <p:nvSpPr>
          <p:cNvPr id="10" name="Text 6"/>
          <p:cNvSpPr/>
          <p:nvPr/>
        </p:nvSpPr>
        <p:spPr>
          <a:xfrm>
            <a:off x="5220653" y="5619155"/>
            <a:ext cx="4188976" cy="1257776"/>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Un supergrupo de k-pop usa sus poderes secretos para proteger a sus fans de amenazas sobrenaturales y de una banda rival de chicos decididos a robar corazones y mentes.</a:t>
            </a:r>
            <a:endParaRPr lang="en-US" sz="1500" dirty="0"/>
          </a:p>
        </p:txBody>
      </p:sp>
      <p:sp>
        <p:nvSpPr>
          <p:cNvPr id="11" name="Text 7"/>
          <p:cNvSpPr/>
          <p:nvPr/>
        </p:nvSpPr>
        <p:spPr>
          <a:xfrm>
            <a:off x="5220653" y="6994803"/>
            <a:ext cx="4188976" cy="314444"/>
          </a:xfrm>
          <a:prstGeom prst="rect">
            <a:avLst/>
          </a:prstGeom>
          <a:noFill/>
          <a:ln/>
        </p:spPr>
        <p:txBody>
          <a:bodyPr wrap="non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Duración: 1h 36m</a:t>
            </a:r>
            <a:endParaRPr lang="en-US" sz="1500" dirty="0"/>
          </a:p>
        </p:txBody>
      </p:sp>
      <p:pic>
        <p:nvPicPr>
          <p:cNvPr id="12" name="Image 2" descr="preencoded.png"/>
          <p:cNvPicPr>
            <a:picLocks noChangeAspect="1"/>
          </p:cNvPicPr>
          <p:nvPr/>
        </p:nvPicPr>
        <p:blipFill>
          <a:blip r:embed="rId7"/>
          <a:stretch>
            <a:fillRect/>
          </a:stretch>
        </p:blipFill>
        <p:spPr>
          <a:xfrm>
            <a:off x="9655254" y="2426970"/>
            <a:ext cx="4188976" cy="2588895"/>
          </a:xfrm>
          <a:prstGeom prst="rect">
            <a:avLst/>
          </a:prstGeom>
        </p:spPr>
      </p:pic>
      <p:sp>
        <p:nvSpPr>
          <p:cNvPr id="13" name="Text 8"/>
          <p:cNvSpPr/>
          <p:nvPr/>
        </p:nvSpPr>
        <p:spPr>
          <a:xfrm>
            <a:off x="9655254" y="5212318"/>
            <a:ext cx="2312194" cy="288965"/>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Nunito Semi Bold" pitchFamily="34" charset="0"/>
                <a:ea typeface="Nunito Semi Bold" pitchFamily="34" charset="-122"/>
                <a:cs typeface="Nunito Semi Bold" pitchFamily="34" charset="-120"/>
              </a:rPr>
              <a:t>Spiderman</a:t>
            </a:r>
            <a:endParaRPr lang="en-US" sz="1800" dirty="0"/>
          </a:p>
        </p:txBody>
      </p:sp>
      <p:sp>
        <p:nvSpPr>
          <p:cNvPr id="14" name="Text 9"/>
          <p:cNvSpPr/>
          <p:nvPr/>
        </p:nvSpPr>
        <p:spPr>
          <a:xfrm>
            <a:off x="9655254" y="5619155"/>
            <a:ext cx="4188976" cy="1572220"/>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Luego de sufrir la picadura de una araña genéticamente modificada, un estudiante de secundaria tímido y torpe adquiere increíbles capacidades como arácnido. Pronto comprenderá que su misión es utilizarlas para luchar.</a:t>
            </a:r>
            <a:endParaRPr lang="en-US" sz="1500" dirty="0"/>
          </a:p>
        </p:txBody>
      </p:sp>
      <p:sp>
        <p:nvSpPr>
          <p:cNvPr id="15" name="Text 10"/>
          <p:cNvSpPr/>
          <p:nvPr/>
        </p:nvSpPr>
        <p:spPr>
          <a:xfrm>
            <a:off x="9655254" y="7309247"/>
            <a:ext cx="4188976" cy="314444"/>
          </a:xfrm>
          <a:prstGeom prst="rect">
            <a:avLst/>
          </a:prstGeom>
          <a:noFill/>
          <a:ln/>
        </p:spPr>
        <p:txBody>
          <a:bodyPr wrap="none" lIns="0" tIns="0" rIns="0" bIns="0" rtlCol="0" anchor="t"/>
          <a:lstStyle/>
          <a:p>
            <a:pPr marL="0" indent="0" algn="l">
              <a:lnSpc>
                <a:spcPts val="2450"/>
              </a:lnSpc>
              <a:buNone/>
            </a:pPr>
            <a:r>
              <a:rPr lang="en-US" sz="1500" dirty="0">
                <a:solidFill>
                  <a:srgbClr val="FFFFFF"/>
                </a:solidFill>
                <a:latin typeface="PT Sans" pitchFamily="34" charset="0"/>
                <a:ea typeface="PT Sans" pitchFamily="34" charset="-122"/>
                <a:cs typeface="PT Sans" pitchFamily="34" charset="-120"/>
              </a:rPr>
              <a:t>Duración: 2h 10m</a:t>
            </a:r>
            <a:endParaRPr lang="en-US" sz="1500" dirty="0"/>
          </a:p>
        </p:txBody>
      </p:sp>
      <p:pic>
        <p:nvPicPr>
          <p:cNvPr id="3076" name="Picture 4" descr="Las guerreras K-pop' se convierte en un éxito sin precedentes en Netflix y  salta ahora a los cines: “La gallina de los huevos de oro” - Infobae">
            <a:extLst>
              <a:ext uri="{FF2B5EF4-FFF2-40B4-BE49-F238E27FC236}">
                <a16:creationId xmlns:a16="http://schemas.microsoft.com/office/drawing/2014/main" id="{2A25A60F-7E74-A3B6-2CE2-74B9ED288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652" y="2402324"/>
            <a:ext cx="4212760" cy="2588895"/>
          </a:xfrm>
          <a:prstGeom prst="rect">
            <a:avLst/>
          </a:prstGeom>
          <a:noFill/>
          <a:extLst>
            <a:ext uri="{909E8E84-426E-40DD-AFC4-6F175D3DCCD1}">
              <a14:hiddenFill xmlns:a14="http://schemas.microsoft.com/office/drawing/2010/main">
                <a:solidFill>
                  <a:srgbClr val="FFFFFF"/>
                </a:solidFill>
              </a14:hiddenFill>
            </a:ext>
          </a:extLst>
        </p:spPr>
      </p:pic>
      <p:pic>
        <p:nvPicPr>
          <p:cNvPr id="16" name="2 encantada paea">
            <a:hlinkClick r:id="" action="ppaction://media"/>
            <a:extLst>
              <a:ext uri="{FF2B5EF4-FFF2-40B4-BE49-F238E27FC236}">
                <a16:creationId xmlns:a16="http://schemas.microsoft.com/office/drawing/2014/main" id="{4B2AD4B0-7663-8C2F-3455-B449C55752B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6451" y="7741563"/>
            <a:ext cx="609600" cy="609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9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642104"/>
            <a:ext cx="6314242"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Más Películas para Disfrutar</a:t>
            </a:r>
            <a:endParaRPr lang="en-US" sz="3850" dirty="0"/>
          </a:p>
        </p:txBody>
      </p:sp>
      <p:sp>
        <p:nvSpPr>
          <p:cNvPr id="3" name="Text 1"/>
          <p:cNvSpPr/>
          <p:nvPr/>
        </p:nvSpPr>
        <p:spPr>
          <a:xfrm>
            <a:off x="837724" y="1676876"/>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Continuamos con nuestra selección de películas, ofreciendo una variedad de géneros para todos los gustos.</a:t>
            </a:r>
            <a:endParaRPr lang="en-US" sz="1600" dirty="0"/>
          </a:p>
        </p:txBody>
      </p:sp>
      <p:pic>
        <p:nvPicPr>
          <p:cNvPr id="4" name="Image 0" descr="preencoded.png"/>
          <p:cNvPicPr>
            <a:picLocks noChangeAspect="1"/>
          </p:cNvPicPr>
          <p:nvPr/>
        </p:nvPicPr>
        <p:blipFill>
          <a:blip r:embed="rId3"/>
          <a:stretch>
            <a:fillRect/>
          </a:stretch>
        </p:blipFill>
        <p:spPr>
          <a:xfrm>
            <a:off x="837724" y="2247543"/>
            <a:ext cx="4143732" cy="2560915"/>
          </a:xfrm>
          <a:prstGeom prst="rect">
            <a:avLst/>
          </a:prstGeom>
        </p:spPr>
      </p:pic>
      <p:sp>
        <p:nvSpPr>
          <p:cNvPr id="5" name="Text 2"/>
          <p:cNvSpPr/>
          <p:nvPr/>
        </p:nvSpPr>
        <p:spPr>
          <a:xfrm>
            <a:off x="837724" y="5017889"/>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Intensa-Mente</a:t>
            </a:r>
            <a:endParaRPr lang="en-US" sz="1900" dirty="0"/>
          </a:p>
        </p:txBody>
      </p:sp>
      <p:sp>
        <p:nvSpPr>
          <p:cNvPr id="6" name="Text 3"/>
          <p:cNvSpPr/>
          <p:nvPr/>
        </p:nvSpPr>
        <p:spPr>
          <a:xfrm>
            <a:off x="837724" y="5451515"/>
            <a:ext cx="4143732" cy="1675209"/>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Riley acaba de nacer y en el centro de control de su pequeña mente sólo hay sitio para Alegría. Poco después aparece Tristeza y, más tarde, Ira, Miedo y Asco. Las cinco emociones tendrán que ayudar a la niña.</a:t>
            </a:r>
            <a:endParaRPr lang="en-US" sz="1600" dirty="0"/>
          </a:p>
        </p:txBody>
      </p:sp>
      <p:sp>
        <p:nvSpPr>
          <p:cNvPr id="7" name="Text 4"/>
          <p:cNvSpPr/>
          <p:nvPr/>
        </p:nvSpPr>
        <p:spPr>
          <a:xfrm>
            <a:off x="837724" y="7252335"/>
            <a:ext cx="414373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Duración: 1h 35m</a:t>
            </a:r>
            <a:endParaRPr lang="en-US" sz="1600" dirty="0"/>
          </a:p>
        </p:txBody>
      </p:sp>
      <p:pic>
        <p:nvPicPr>
          <p:cNvPr id="8" name="Image 1" descr="preencoded.png"/>
          <p:cNvPicPr>
            <a:picLocks noChangeAspect="1"/>
          </p:cNvPicPr>
          <p:nvPr/>
        </p:nvPicPr>
        <p:blipFill>
          <a:blip r:embed="rId4"/>
          <a:stretch>
            <a:fillRect/>
          </a:stretch>
        </p:blipFill>
        <p:spPr>
          <a:xfrm>
            <a:off x="5243274" y="2247543"/>
            <a:ext cx="4143732" cy="2560915"/>
          </a:xfrm>
          <a:prstGeom prst="rect">
            <a:avLst/>
          </a:prstGeom>
        </p:spPr>
      </p:pic>
      <p:sp>
        <p:nvSpPr>
          <p:cNvPr id="9" name="Text 5"/>
          <p:cNvSpPr/>
          <p:nvPr/>
        </p:nvSpPr>
        <p:spPr>
          <a:xfrm>
            <a:off x="5243274" y="5017889"/>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Barbie</a:t>
            </a:r>
            <a:endParaRPr lang="en-US" sz="1900" dirty="0"/>
          </a:p>
        </p:txBody>
      </p:sp>
      <p:sp>
        <p:nvSpPr>
          <p:cNvPr id="10" name="Text 6"/>
          <p:cNvSpPr/>
          <p:nvPr/>
        </p:nvSpPr>
        <p:spPr>
          <a:xfrm>
            <a:off x="5243274" y="5451515"/>
            <a:ext cx="4143732" cy="1340168"/>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Después de ser expulsada de Barbieland por no ser una muñeca de aspecto perfecto, Barbie parte hacia el mundo humano para encontrar la verdadera felicidad.</a:t>
            </a:r>
            <a:endParaRPr lang="en-US" sz="1600" dirty="0"/>
          </a:p>
        </p:txBody>
      </p:sp>
      <p:sp>
        <p:nvSpPr>
          <p:cNvPr id="11" name="Text 7"/>
          <p:cNvSpPr/>
          <p:nvPr/>
        </p:nvSpPr>
        <p:spPr>
          <a:xfrm>
            <a:off x="5243274" y="6917293"/>
            <a:ext cx="414373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Duración: 1h 54m</a:t>
            </a:r>
            <a:endParaRPr lang="en-US" sz="1600" dirty="0"/>
          </a:p>
        </p:txBody>
      </p:sp>
      <p:pic>
        <p:nvPicPr>
          <p:cNvPr id="12" name="Image 2" descr="preencoded.png"/>
          <p:cNvPicPr>
            <a:picLocks noChangeAspect="1"/>
          </p:cNvPicPr>
          <p:nvPr/>
        </p:nvPicPr>
        <p:blipFill>
          <a:blip r:embed="rId5"/>
          <a:stretch>
            <a:fillRect/>
          </a:stretch>
        </p:blipFill>
        <p:spPr>
          <a:xfrm>
            <a:off x="9648825" y="2247543"/>
            <a:ext cx="4143851" cy="2561034"/>
          </a:xfrm>
          <a:prstGeom prst="rect">
            <a:avLst/>
          </a:prstGeom>
        </p:spPr>
      </p:pic>
      <p:sp>
        <p:nvSpPr>
          <p:cNvPr id="13" name="Text 8"/>
          <p:cNvSpPr/>
          <p:nvPr/>
        </p:nvSpPr>
        <p:spPr>
          <a:xfrm>
            <a:off x="9648825" y="5018008"/>
            <a:ext cx="3233499"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Cómo entrenar a tu dragón 3</a:t>
            </a:r>
            <a:endParaRPr lang="en-US" sz="1900" dirty="0"/>
          </a:p>
        </p:txBody>
      </p:sp>
      <p:sp>
        <p:nvSpPr>
          <p:cNvPr id="14" name="Text 9"/>
          <p:cNvSpPr/>
          <p:nvPr/>
        </p:nvSpPr>
        <p:spPr>
          <a:xfrm>
            <a:off x="9648825" y="5451634"/>
            <a:ext cx="4143851" cy="1675209"/>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El joven vikingo Hipo parece haber conseguido que dragones y humanos convivan en paz. Sin embargo, su sueño y el de los demás habitantes de la isla de Mema no es compartido por otros vikingos.</a:t>
            </a:r>
            <a:endParaRPr lang="en-US" sz="1600" dirty="0"/>
          </a:p>
        </p:txBody>
      </p:sp>
      <p:sp>
        <p:nvSpPr>
          <p:cNvPr id="15" name="Text 10"/>
          <p:cNvSpPr/>
          <p:nvPr/>
        </p:nvSpPr>
        <p:spPr>
          <a:xfrm>
            <a:off x="9648825" y="7252454"/>
            <a:ext cx="4143851"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Duración: 1h 44m</a:t>
            </a:r>
            <a:endParaRPr lang="en-US" sz="1600" dirty="0"/>
          </a:p>
        </p:txBody>
      </p:sp>
      <p:pic>
        <p:nvPicPr>
          <p:cNvPr id="2050" name="Picture 2" descr="Intensamente, un film para educar la inteligencia emocional - Eres Mamá">
            <a:extLst>
              <a:ext uri="{FF2B5EF4-FFF2-40B4-BE49-F238E27FC236}">
                <a16:creationId xmlns:a16="http://schemas.microsoft.com/office/drawing/2014/main" id="{E61D94C6-1FB3-B74A-015E-FDA7355DC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724" y="2245221"/>
            <a:ext cx="4143732" cy="2563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eña: Cómo entrenar a tu dragón 3, el mundo oculto - Papás CinEducar">
            <a:extLst>
              <a:ext uri="{FF2B5EF4-FFF2-40B4-BE49-F238E27FC236}">
                <a16:creationId xmlns:a16="http://schemas.microsoft.com/office/drawing/2014/main" id="{EB2DB92D-8958-4921-3AD6-08F04C1CC1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8824" y="2260242"/>
            <a:ext cx="4143851" cy="25610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4" name="audio para mayron">
            <a:hlinkClick r:id="" action="ppaction://media"/>
            <a:extLst>
              <a:ext uri="{FF2B5EF4-FFF2-40B4-BE49-F238E27FC236}">
                <a16:creationId xmlns:a16="http://schemas.microsoft.com/office/drawing/2014/main" id="{9D7856F8-4D5C-9573-E427-D94AF6EE39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95100" y="7637026"/>
            <a:ext cx="609600" cy="609600"/>
          </a:xfrm>
          <a:prstGeom prst="rect">
            <a:avLst/>
          </a:prstGeom>
        </p:spPr>
      </p:pic>
      <p:sp>
        <p:nvSpPr>
          <p:cNvPr id="2" name="Text 0"/>
          <p:cNvSpPr/>
          <p:nvPr/>
        </p:nvSpPr>
        <p:spPr>
          <a:xfrm>
            <a:off x="706993" y="486013"/>
            <a:ext cx="5163860" cy="519827"/>
          </a:xfrm>
          <a:prstGeom prst="rect">
            <a:avLst/>
          </a:prstGeom>
          <a:noFill/>
          <a:ln/>
        </p:spPr>
        <p:txBody>
          <a:bodyPr wrap="none" lIns="0" tIns="0" rIns="0" bIns="0" rtlCol="0" anchor="t"/>
          <a:lstStyle/>
          <a:p>
            <a:pPr marL="0" indent="0" algn="l">
              <a:lnSpc>
                <a:spcPts val="4050"/>
              </a:lnSpc>
              <a:buNone/>
            </a:pPr>
            <a:r>
              <a:rPr lang="en-US" sz="3250" dirty="0">
                <a:solidFill>
                  <a:srgbClr val="FFFFFF"/>
                </a:solidFill>
                <a:latin typeface="Nunito Semi Bold" pitchFamily="34" charset="0"/>
                <a:ea typeface="Nunito Semi Bold" pitchFamily="34" charset="-122"/>
                <a:cs typeface="Nunito Semi Bold" pitchFamily="34" charset="-120"/>
              </a:rPr>
              <a:t>Aventuras Animadas y Más</a:t>
            </a:r>
            <a:endParaRPr lang="en-US" sz="3250" dirty="0"/>
          </a:p>
        </p:txBody>
      </p:sp>
      <p:sp>
        <p:nvSpPr>
          <p:cNvPr id="3" name="Text 1"/>
          <p:cNvSpPr/>
          <p:nvPr/>
        </p:nvSpPr>
        <p:spPr>
          <a:xfrm>
            <a:off x="706993" y="1359337"/>
            <a:ext cx="13216414" cy="282893"/>
          </a:xfrm>
          <a:prstGeom prst="rect">
            <a:avLst/>
          </a:prstGeom>
          <a:noFill/>
          <a:ln/>
        </p:spPr>
        <p:txBody>
          <a:bodyPr wrap="none" lIns="0" tIns="0" rIns="0" bIns="0" rtlCol="0" anchor="t"/>
          <a:lstStyle/>
          <a:p>
            <a:pPr marL="0" indent="0" algn="l">
              <a:lnSpc>
                <a:spcPts val="2200"/>
              </a:lnSpc>
              <a:buNone/>
            </a:pPr>
            <a:r>
              <a:rPr lang="en-US" sz="1350" dirty="0">
                <a:solidFill>
                  <a:srgbClr val="FFFFFF"/>
                </a:solidFill>
                <a:latin typeface="PT Sans" pitchFamily="34" charset="0"/>
                <a:ea typeface="PT Sans" pitchFamily="34" charset="-122"/>
                <a:cs typeface="PT Sans" pitchFamily="34" charset="-120"/>
              </a:rPr>
              <a:t>Nuestra cartelera se completa con estas fantásticas opciones, perfectas para toda la familia.</a:t>
            </a:r>
            <a:endParaRPr lang="en-US" sz="1350" dirty="0"/>
          </a:p>
        </p:txBody>
      </p:sp>
      <p:pic>
        <p:nvPicPr>
          <p:cNvPr id="4" name="Image 0" descr="preencoded.png"/>
          <p:cNvPicPr>
            <a:picLocks noChangeAspect="1"/>
          </p:cNvPicPr>
          <p:nvPr/>
        </p:nvPicPr>
        <p:blipFill>
          <a:blip r:embed="rId6"/>
          <a:stretch>
            <a:fillRect/>
          </a:stretch>
        </p:blipFill>
        <p:spPr>
          <a:xfrm>
            <a:off x="706993" y="1841063"/>
            <a:ext cx="6497717" cy="4015859"/>
          </a:xfrm>
          <a:prstGeom prst="rect">
            <a:avLst/>
          </a:prstGeom>
        </p:spPr>
      </p:pic>
      <p:sp>
        <p:nvSpPr>
          <p:cNvPr id="5" name="Text 2"/>
          <p:cNvSpPr/>
          <p:nvPr/>
        </p:nvSpPr>
        <p:spPr>
          <a:xfrm>
            <a:off x="706993" y="6033611"/>
            <a:ext cx="2079427" cy="259913"/>
          </a:xfrm>
          <a:prstGeom prst="rect">
            <a:avLst/>
          </a:prstGeom>
          <a:noFill/>
          <a:ln/>
        </p:spPr>
        <p:txBody>
          <a:bodyPr wrap="none" lIns="0" tIns="0" rIns="0" bIns="0" rtlCol="0" anchor="t"/>
          <a:lstStyle/>
          <a:p>
            <a:pPr marL="0" indent="0" algn="l">
              <a:lnSpc>
                <a:spcPts val="2000"/>
              </a:lnSpc>
              <a:buNone/>
            </a:pPr>
            <a:r>
              <a:rPr lang="en-US" sz="1600" dirty="0">
                <a:solidFill>
                  <a:srgbClr val="FFFFFF"/>
                </a:solidFill>
                <a:latin typeface="Nunito Semi Bold" pitchFamily="34" charset="0"/>
                <a:ea typeface="Nunito Semi Bold" pitchFamily="34" charset="-122"/>
                <a:cs typeface="Nunito Semi Bold" pitchFamily="34" charset="-120"/>
              </a:rPr>
              <a:t>Hotel Transylvania</a:t>
            </a:r>
            <a:endParaRPr lang="en-US" sz="1600" dirty="0"/>
          </a:p>
        </p:txBody>
      </p:sp>
      <p:sp>
        <p:nvSpPr>
          <p:cNvPr id="6" name="Text 3"/>
          <p:cNvSpPr/>
          <p:nvPr/>
        </p:nvSpPr>
        <p:spPr>
          <a:xfrm>
            <a:off x="706993" y="6318824"/>
            <a:ext cx="6497717" cy="999768"/>
          </a:xfrm>
          <a:prstGeom prst="rect">
            <a:avLst/>
          </a:prstGeom>
          <a:noFill/>
          <a:ln/>
        </p:spPr>
        <p:txBody>
          <a:bodyPr wrap="square" lIns="0" tIns="0" rIns="0" bIns="0" rtlCol="0" anchor="t"/>
          <a:lstStyle/>
          <a:p>
            <a:pPr algn="just">
              <a:lnSpc>
                <a:spcPts val="2200"/>
              </a:lnSpc>
            </a:pPr>
            <a:r>
              <a:rPr lang="es-ES" sz="1300" dirty="0">
                <a:solidFill>
                  <a:schemeClr val="bg1"/>
                </a:solidFill>
                <a:latin typeface="PT Sans" panose="020B0503020203020204" pitchFamily="34" charset="0"/>
              </a:rPr>
              <a:t>Drácula se enamora de la misteriosa capitana de un barco durante un crucero en el que toda la familia de monstruos se ha embarcado para disfrutar de unas vacaciones. Todo se complicará cuando descubran que ella es en realidad la descendiente de Van </a:t>
            </a:r>
            <a:r>
              <a:rPr lang="es-ES" sz="1300" dirty="0" err="1">
                <a:solidFill>
                  <a:schemeClr val="bg1"/>
                </a:solidFill>
                <a:latin typeface="PT Sans" panose="020B0503020203020204" pitchFamily="34" charset="0"/>
              </a:rPr>
              <a:t>Helsing</a:t>
            </a:r>
            <a:r>
              <a:rPr lang="es-ES" sz="1300" dirty="0">
                <a:solidFill>
                  <a:schemeClr val="bg1"/>
                </a:solidFill>
                <a:latin typeface="PT Sans" panose="020B0503020203020204" pitchFamily="34" charset="0"/>
              </a:rPr>
              <a:t>, archienemigo de Drácula y de todos los monstruos</a:t>
            </a:r>
            <a:r>
              <a:rPr lang="es-ES" sz="1300" dirty="0">
                <a:latin typeface="PT Sans" panose="020B0503020203020204" pitchFamily="34" charset="0"/>
              </a:rPr>
              <a:t>..</a:t>
            </a:r>
            <a:endParaRPr lang="en-US" sz="1300" dirty="0">
              <a:latin typeface="PT Sans" panose="020B0503020203020204" pitchFamily="34" charset="0"/>
            </a:endParaRPr>
          </a:p>
        </p:txBody>
      </p:sp>
      <p:sp>
        <p:nvSpPr>
          <p:cNvPr id="7" name="Text 4"/>
          <p:cNvSpPr/>
          <p:nvPr/>
        </p:nvSpPr>
        <p:spPr>
          <a:xfrm>
            <a:off x="706992" y="7514627"/>
            <a:ext cx="6497717" cy="282893"/>
          </a:xfrm>
          <a:prstGeom prst="rect">
            <a:avLst/>
          </a:prstGeom>
          <a:noFill/>
          <a:ln/>
        </p:spPr>
        <p:txBody>
          <a:bodyPr wrap="none" lIns="0" tIns="0" rIns="0" bIns="0" rtlCol="0" anchor="t"/>
          <a:lstStyle/>
          <a:p>
            <a:pPr marL="0" indent="0" algn="l">
              <a:lnSpc>
                <a:spcPts val="2200"/>
              </a:lnSpc>
              <a:buNone/>
            </a:pPr>
            <a:r>
              <a:rPr lang="en-US" sz="1350" dirty="0">
                <a:solidFill>
                  <a:srgbClr val="FFFFFF"/>
                </a:solidFill>
                <a:latin typeface="PT Sans" pitchFamily="34" charset="0"/>
                <a:ea typeface="PT Sans" pitchFamily="34" charset="-122"/>
                <a:cs typeface="PT Sans" pitchFamily="34" charset="-120"/>
              </a:rPr>
              <a:t>Duración: 1h 37m</a:t>
            </a:r>
            <a:endParaRPr lang="en-US" sz="1350" dirty="0"/>
          </a:p>
        </p:txBody>
      </p:sp>
      <p:pic>
        <p:nvPicPr>
          <p:cNvPr id="8" name="Image 1" descr="preencoded.png"/>
          <p:cNvPicPr>
            <a:picLocks noChangeAspect="1"/>
          </p:cNvPicPr>
          <p:nvPr/>
        </p:nvPicPr>
        <p:blipFill>
          <a:blip r:embed="rId7"/>
          <a:stretch>
            <a:fillRect/>
          </a:stretch>
        </p:blipFill>
        <p:spPr>
          <a:xfrm>
            <a:off x="7425571" y="1806218"/>
            <a:ext cx="6497836" cy="4015859"/>
          </a:xfrm>
          <a:prstGeom prst="rect">
            <a:avLst/>
          </a:prstGeom>
        </p:spPr>
      </p:pic>
      <p:sp>
        <p:nvSpPr>
          <p:cNvPr id="9" name="Text 5"/>
          <p:cNvSpPr/>
          <p:nvPr/>
        </p:nvSpPr>
        <p:spPr>
          <a:xfrm>
            <a:off x="7425571" y="6033611"/>
            <a:ext cx="2079427" cy="259913"/>
          </a:xfrm>
          <a:prstGeom prst="rect">
            <a:avLst/>
          </a:prstGeom>
          <a:noFill/>
          <a:ln/>
        </p:spPr>
        <p:txBody>
          <a:bodyPr wrap="none" lIns="0" tIns="0" rIns="0" bIns="0" rtlCol="0" anchor="t"/>
          <a:lstStyle/>
          <a:p>
            <a:pPr marL="0" indent="0" algn="l">
              <a:lnSpc>
                <a:spcPts val="2000"/>
              </a:lnSpc>
              <a:buNone/>
            </a:pPr>
            <a:r>
              <a:rPr lang="en-US" sz="1600" dirty="0">
                <a:solidFill>
                  <a:srgbClr val="FFFFFF"/>
                </a:solidFill>
                <a:latin typeface="Nunito Semi Bold" pitchFamily="34" charset="0"/>
                <a:ea typeface="Nunito Semi Bold" pitchFamily="34" charset="-122"/>
                <a:cs typeface="Nunito Semi Bold" pitchFamily="34" charset="-120"/>
              </a:rPr>
              <a:t>Turning Red</a:t>
            </a:r>
            <a:endParaRPr lang="en-US" sz="1600" dirty="0"/>
          </a:p>
        </p:txBody>
      </p:sp>
      <p:sp>
        <p:nvSpPr>
          <p:cNvPr id="10" name="Text 6"/>
          <p:cNvSpPr/>
          <p:nvPr/>
        </p:nvSpPr>
        <p:spPr>
          <a:xfrm>
            <a:off x="7425571" y="6399490"/>
            <a:ext cx="6497836" cy="848678"/>
          </a:xfrm>
          <a:prstGeom prst="rect">
            <a:avLst/>
          </a:prstGeom>
          <a:noFill/>
          <a:ln/>
        </p:spPr>
        <p:txBody>
          <a:bodyPr wrap="square" lIns="0" tIns="0" rIns="0" bIns="0" rtlCol="0" anchor="t"/>
          <a:lstStyle/>
          <a:p>
            <a:pPr marL="0" indent="0" algn="l">
              <a:lnSpc>
                <a:spcPts val="2200"/>
              </a:lnSpc>
              <a:buNone/>
            </a:pPr>
            <a:r>
              <a:rPr lang="en-US" sz="1350" dirty="0">
                <a:solidFill>
                  <a:srgbClr val="FFFFFF"/>
                </a:solidFill>
                <a:latin typeface="PT Sans" pitchFamily="34" charset="0"/>
                <a:ea typeface="PT Sans" pitchFamily="34" charset="-122"/>
                <a:cs typeface="PT Sans" pitchFamily="34" charset="-120"/>
              </a:rPr>
              <a:t>Mei Lee, una niña de 13 años un poco rara pero segura de sí misma, que se debate entre seguir siendo la hija obediente que su madre quiere que sea y el caos de la adolescencia.</a:t>
            </a:r>
            <a:endParaRPr lang="en-US" sz="1350" dirty="0"/>
          </a:p>
        </p:txBody>
      </p:sp>
      <p:sp>
        <p:nvSpPr>
          <p:cNvPr id="11" name="Text 7"/>
          <p:cNvSpPr/>
          <p:nvPr/>
        </p:nvSpPr>
        <p:spPr>
          <a:xfrm>
            <a:off x="7425571" y="7354133"/>
            <a:ext cx="6497836" cy="282893"/>
          </a:xfrm>
          <a:prstGeom prst="rect">
            <a:avLst/>
          </a:prstGeom>
          <a:noFill/>
          <a:ln/>
        </p:spPr>
        <p:txBody>
          <a:bodyPr wrap="none" lIns="0" tIns="0" rIns="0" bIns="0" rtlCol="0" anchor="t"/>
          <a:lstStyle/>
          <a:p>
            <a:pPr marL="0" indent="0" algn="l">
              <a:lnSpc>
                <a:spcPts val="2200"/>
              </a:lnSpc>
              <a:buNone/>
            </a:pPr>
            <a:r>
              <a:rPr lang="en-US" sz="1350" dirty="0">
                <a:solidFill>
                  <a:srgbClr val="FFFFFF"/>
                </a:solidFill>
                <a:latin typeface="PT Sans" pitchFamily="34" charset="0"/>
                <a:ea typeface="PT Sans" pitchFamily="34" charset="-122"/>
                <a:cs typeface="PT Sans" pitchFamily="34" charset="-120"/>
              </a:rPr>
              <a:t>Duración: 1h 40m</a:t>
            </a:r>
            <a:endParaRPr lang="en-US" sz="1350" dirty="0"/>
          </a:p>
        </p:txBody>
      </p:sp>
      <p:sp>
        <p:nvSpPr>
          <p:cNvPr id="12" name="Text 8"/>
          <p:cNvSpPr/>
          <p:nvPr/>
        </p:nvSpPr>
        <p:spPr>
          <a:xfrm>
            <a:off x="706993" y="7835860"/>
            <a:ext cx="13216414" cy="282893"/>
          </a:xfrm>
          <a:prstGeom prst="rect">
            <a:avLst/>
          </a:prstGeom>
          <a:noFill/>
          <a:ln/>
        </p:spPr>
        <p:txBody>
          <a:bodyPr wrap="none" lIns="0" tIns="0" rIns="0" bIns="0" rtlCol="0" anchor="t"/>
          <a:lstStyle/>
          <a:p>
            <a:pPr marL="0" indent="0" algn="l">
              <a:lnSpc>
                <a:spcPts val="2200"/>
              </a:lnSpc>
              <a:buNone/>
            </a:pPr>
            <a:r>
              <a:rPr lang="en-US" sz="1350" dirty="0">
                <a:solidFill>
                  <a:srgbClr val="FFFFFF"/>
                </a:solidFill>
                <a:latin typeface="PT Sans" pitchFamily="34" charset="0"/>
                <a:ea typeface="PT Sans" pitchFamily="34" charset="-122"/>
                <a:cs typeface="PT Sans" pitchFamily="34" charset="-120"/>
              </a:rPr>
              <a:t>Todas estas películas están disponibles para reserva. ¡Consulte los horarios y reserve sus entradas hoy mismo!</a:t>
            </a:r>
            <a:endParaRPr lang="en-US" sz="1350" dirty="0"/>
          </a:p>
        </p:txBody>
      </p:sp>
      <p:pic>
        <p:nvPicPr>
          <p:cNvPr id="1028" name="Picture 4">
            <a:extLst>
              <a:ext uri="{FF2B5EF4-FFF2-40B4-BE49-F238E27FC236}">
                <a16:creationId xmlns:a16="http://schemas.microsoft.com/office/drawing/2014/main" id="{9CBD78EA-7D52-300C-BA36-451C83FFCD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873" y="1802722"/>
            <a:ext cx="6497835" cy="4054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1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069777"/>
            <a:ext cx="7071955"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Gestión de Usuarios y Reservas</a:t>
            </a:r>
            <a:endParaRPr lang="en-US" sz="3850" dirty="0"/>
          </a:p>
        </p:txBody>
      </p:sp>
      <p:sp>
        <p:nvSpPr>
          <p:cNvPr id="3" name="Text 1"/>
          <p:cNvSpPr/>
          <p:nvPr/>
        </p:nvSpPr>
        <p:spPr>
          <a:xfrm>
            <a:off x="837724" y="2104549"/>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Para una experiencia personalizada, nuestro sistema permite el registro de usuarios y la gestión de sus reservas. Aquí se detallan los aspectos clave:</a:t>
            </a:r>
            <a:endParaRPr lang="en-US" sz="1600" dirty="0"/>
          </a:p>
        </p:txBody>
      </p:sp>
      <p:sp>
        <p:nvSpPr>
          <p:cNvPr id="4" name="Text 2"/>
          <p:cNvSpPr/>
          <p:nvPr/>
        </p:nvSpPr>
        <p:spPr>
          <a:xfrm>
            <a:off x="837724" y="321968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Cuentas de Usuario</a:t>
            </a:r>
            <a:endParaRPr lang="en-US" sz="1900" dirty="0"/>
          </a:p>
        </p:txBody>
      </p:sp>
      <p:sp>
        <p:nvSpPr>
          <p:cNvPr id="5" name="Text 3"/>
          <p:cNvSpPr/>
          <p:nvPr/>
        </p:nvSpPr>
        <p:spPr>
          <a:xfrm>
            <a:off x="837724" y="3737134"/>
            <a:ext cx="6221968"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Las cuentas se almacenan en un diccionario, asociando un correo electrónico con una </a:t>
            </a:r>
            <a:r>
              <a:rPr lang="en-US" sz="1600" dirty="0" err="1">
                <a:solidFill>
                  <a:srgbClr val="FFFFFF"/>
                </a:solidFill>
                <a:latin typeface="PT Sans" pitchFamily="34" charset="0"/>
                <a:ea typeface="PT Sans" pitchFamily="34" charset="-122"/>
                <a:cs typeface="PT Sans" pitchFamily="34" charset="-120"/>
              </a:rPr>
              <a:t>contraseña</a:t>
            </a:r>
            <a:r>
              <a:rPr lang="en-US" sz="1600" dirty="0">
                <a:solidFill>
                  <a:srgbClr val="FFFFFF"/>
                </a:solidFill>
                <a:latin typeface="PT Sans" pitchFamily="34" charset="0"/>
                <a:ea typeface="PT Sans" pitchFamily="34" charset="-122"/>
                <a:cs typeface="PT Sans" pitchFamily="34" charset="-120"/>
              </a:rPr>
              <a:t>. También se guarda el nombre del usuario para un trato más personal.</a:t>
            </a:r>
            <a:endParaRPr lang="en-US" sz="1600" dirty="0"/>
          </a:p>
        </p:txBody>
      </p:sp>
      <p:sp>
        <p:nvSpPr>
          <p:cNvPr id="6" name="Shape 4"/>
          <p:cNvSpPr/>
          <p:nvPr/>
        </p:nvSpPr>
        <p:spPr>
          <a:xfrm>
            <a:off x="837724" y="4977884"/>
            <a:ext cx="6221968" cy="984171"/>
          </a:xfrm>
          <a:prstGeom prst="roundRect">
            <a:avLst>
              <a:gd name="adj" fmla="val 31924"/>
            </a:avLst>
          </a:prstGeom>
          <a:solidFill>
            <a:srgbClr val="0D0D3B"/>
          </a:solidFill>
          <a:ln/>
        </p:spPr>
        <p:txBody>
          <a:bodyPr/>
          <a:lstStyle/>
          <a:p>
            <a:endParaRPr lang="es-CO"/>
          </a:p>
        </p:txBody>
      </p:sp>
      <p:sp>
        <p:nvSpPr>
          <p:cNvPr id="7" name="Shape 5"/>
          <p:cNvSpPr/>
          <p:nvPr/>
        </p:nvSpPr>
        <p:spPr>
          <a:xfrm>
            <a:off x="827365" y="4977884"/>
            <a:ext cx="6242685" cy="984171"/>
          </a:xfrm>
          <a:prstGeom prst="roundRect">
            <a:avLst>
              <a:gd name="adj" fmla="val 3192"/>
            </a:avLst>
          </a:prstGeom>
          <a:solidFill>
            <a:srgbClr val="0D0D3B"/>
          </a:solidFill>
          <a:ln/>
        </p:spPr>
        <p:txBody>
          <a:bodyPr/>
          <a:lstStyle/>
          <a:p>
            <a:endParaRPr lang="es-CO"/>
          </a:p>
        </p:txBody>
      </p:sp>
      <p:sp>
        <p:nvSpPr>
          <p:cNvPr id="8" name="Text 6"/>
          <p:cNvSpPr/>
          <p:nvPr/>
        </p:nvSpPr>
        <p:spPr>
          <a:xfrm>
            <a:off x="1036796" y="5134928"/>
            <a:ext cx="5823823"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highlight>
                  <a:srgbClr val="0D0D3B"/>
                </a:highlight>
                <a:latin typeface="Consolas" pitchFamily="34" charset="0"/>
                <a:ea typeface="Consolas" pitchFamily="34" charset="-122"/>
                <a:cs typeface="Consolas" pitchFamily="34" charset="-120"/>
              </a:rPr>
              <a:t>cuentas = {"yesi@gmail.com": "123"}nombres_usuarios = {"yesi@gmail.com": "Yesi"}</a:t>
            </a:r>
            <a:endParaRPr lang="en-US" sz="1600" dirty="0"/>
          </a:p>
        </p:txBody>
      </p:sp>
      <p:sp>
        <p:nvSpPr>
          <p:cNvPr id="9" name="Text 7"/>
          <p:cNvSpPr/>
          <p:nvPr/>
        </p:nvSpPr>
        <p:spPr>
          <a:xfrm>
            <a:off x="837724" y="6197679"/>
            <a:ext cx="6221968"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Esto asegura que cada usuario tenga un acceso seguro y único a su perfil.</a:t>
            </a:r>
            <a:endParaRPr lang="en-US" sz="1600" dirty="0"/>
          </a:p>
        </p:txBody>
      </p:sp>
      <p:sp>
        <p:nvSpPr>
          <p:cNvPr id="10" name="Text 8"/>
          <p:cNvSpPr/>
          <p:nvPr/>
        </p:nvSpPr>
        <p:spPr>
          <a:xfrm>
            <a:off x="7578328" y="3219688"/>
            <a:ext cx="2525792"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Detalles de la Reserva</a:t>
            </a:r>
            <a:endParaRPr lang="en-US" sz="1900" dirty="0"/>
          </a:p>
        </p:txBody>
      </p:sp>
      <p:sp>
        <p:nvSpPr>
          <p:cNvPr id="11" name="Text 9"/>
          <p:cNvSpPr/>
          <p:nvPr/>
        </p:nvSpPr>
        <p:spPr>
          <a:xfrm>
            <a:off x="7578328" y="3737134"/>
            <a:ext cx="6221968"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El valor de la entrada es de </a:t>
            </a:r>
            <a:r>
              <a:rPr lang="en-US" sz="1600" dirty="0">
                <a:solidFill>
                  <a:srgbClr val="F2B42D"/>
                </a:solidFill>
                <a:latin typeface="PT Sans" pitchFamily="34" charset="0"/>
                <a:ea typeface="PT Sans" pitchFamily="34" charset="-122"/>
                <a:cs typeface="PT Sans" pitchFamily="34" charset="-120"/>
              </a:rPr>
              <a:t>10000 ps</a:t>
            </a:r>
            <a:r>
              <a:rPr lang="en-US" sz="1600" dirty="0">
                <a:solidFill>
                  <a:srgbClr val="FFFFFF"/>
                </a:solidFill>
                <a:latin typeface="PT Sans" pitchFamily="34" charset="0"/>
                <a:ea typeface="PT Sans" pitchFamily="34" charset="-122"/>
                <a:cs typeface="PT Sans" pitchFamily="34" charset="-120"/>
              </a:rPr>
              <a:t>. Se aplica un descuento del </a:t>
            </a:r>
            <a:r>
              <a:rPr lang="en-US" sz="1600" dirty="0">
                <a:solidFill>
                  <a:srgbClr val="F2B42D"/>
                </a:solidFill>
                <a:latin typeface="PT Sans" pitchFamily="34" charset="0"/>
                <a:ea typeface="PT Sans" pitchFamily="34" charset="-122"/>
                <a:cs typeface="PT Sans" pitchFamily="34" charset="-120"/>
              </a:rPr>
              <a:t>10%</a:t>
            </a:r>
            <a:r>
              <a:rPr lang="en-US" sz="1600" dirty="0">
                <a:solidFill>
                  <a:srgbClr val="FFFFFF"/>
                </a:solidFill>
                <a:latin typeface="PT Sans" pitchFamily="34" charset="0"/>
                <a:ea typeface="PT Sans" pitchFamily="34" charset="-122"/>
                <a:cs typeface="PT Sans" pitchFamily="34" charset="-120"/>
              </a:rPr>
              <a:t> si la compra es superior a 4 entradas. Las reservas de asientos se almacenan en una lista.</a:t>
            </a:r>
            <a:endParaRPr lang="en-US" sz="1600" dirty="0"/>
          </a:p>
        </p:txBody>
      </p:sp>
      <p:sp>
        <p:nvSpPr>
          <p:cNvPr id="12" name="Text 10"/>
          <p:cNvSpPr/>
          <p:nvPr/>
        </p:nvSpPr>
        <p:spPr>
          <a:xfrm>
            <a:off x="7578328" y="4930735"/>
            <a:ext cx="6221968" cy="34266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highlight>
                  <a:srgbClr val="0D0D3B"/>
                </a:highlight>
                <a:latin typeface="Consolas" pitchFamily="34" charset="0"/>
                <a:ea typeface="Consolas" pitchFamily="34" charset="-122"/>
                <a:cs typeface="Consolas" pitchFamily="34" charset="-120"/>
              </a:rPr>
              <a:t>boleta_valor = 10000</a:t>
            </a:r>
            <a:endParaRPr lang="en-US" sz="1600" dirty="0"/>
          </a:p>
        </p:txBody>
      </p:sp>
      <p:sp>
        <p:nvSpPr>
          <p:cNvPr id="13" name="Text 11"/>
          <p:cNvSpPr/>
          <p:nvPr/>
        </p:nvSpPr>
        <p:spPr>
          <a:xfrm>
            <a:off x="7578328" y="5346621"/>
            <a:ext cx="6221968" cy="34266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highlight>
                  <a:srgbClr val="0D0D3B"/>
                </a:highlight>
                <a:latin typeface="Consolas" pitchFamily="34" charset="0"/>
                <a:ea typeface="Consolas" pitchFamily="34" charset="-122"/>
                <a:cs typeface="Consolas" pitchFamily="34" charset="-120"/>
              </a:rPr>
              <a:t>descuento = 0.10</a:t>
            </a:r>
            <a:endParaRPr lang="en-US" sz="1600" dirty="0"/>
          </a:p>
        </p:txBody>
      </p:sp>
      <p:sp>
        <p:nvSpPr>
          <p:cNvPr id="14" name="Text 12"/>
          <p:cNvSpPr/>
          <p:nvPr/>
        </p:nvSpPr>
        <p:spPr>
          <a:xfrm>
            <a:off x="7578328" y="5762506"/>
            <a:ext cx="6221968" cy="34266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highlight>
                  <a:srgbClr val="0D0D3B"/>
                </a:highlight>
                <a:latin typeface="Consolas" pitchFamily="34" charset="0"/>
                <a:ea typeface="Consolas" pitchFamily="34" charset="-122"/>
                <a:cs typeface="Consolas" pitchFamily="34" charset="-120"/>
              </a:rPr>
              <a:t>asiento_revervados = []</a:t>
            </a:r>
            <a:endParaRPr lang="en-US" sz="1600" dirty="0"/>
          </a:p>
        </p:txBody>
      </p:sp>
      <p:sp>
        <p:nvSpPr>
          <p:cNvPr id="15" name="Text 13"/>
          <p:cNvSpPr/>
          <p:nvPr/>
        </p:nvSpPr>
        <p:spPr>
          <a:xfrm>
            <a:off x="7578328" y="6293644"/>
            <a:ext cx="6221968" cy="67770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La variable </a:t>
            </a:r>
            <a:r>
              <a:rPr lang="en-US" sz="1600" dirty="0">
                <a:solidFill>
                  <a:srgbClr val="FFFFFF"/>
                </a:solidFill>
                <a:highlight>
                  <a:srgbClr val="0D0D3B"/>
                </a:highlight>
                <a:latin typeface="Consolas" pitchFamily="34" charset="0"/>
                <a:ea typeface="Consolas" pitchFamily="34" charset="-122"/>
                <a:cs typeface="Consolas" pitchFamily="34" charset="-120"/>
              </a:rPr>
              <a:t>comprobante</a:t>
            </a:r>
            <a:r>
              <a:rPr lang="en-US" sz="1600" dirty="0">
                <a:solidFill>
                  <a:srgbClr val="FFFFFF"/>
                </a:solidFill>
                <a:latin typeface="PT Sans" pitchFamily="34" charset="0"/>
                <a:ea typeface="PT Sans" pitchFamily="34" charset="-122"/>
                <a:cs typeface="PT Sans" pitchFamily="34" charset="-120"/>
              </a:rPr>
              <a:t> verifica si el usuario ha iniciado sesión correctamente.</a:t>
            </a:r>
            <a:endParaRPr 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0543" y="365284"/>
            <a:ext cx="3714393" cy="390049"/>
          </a:xfrm>
          <a:prstGeom prst="rect">
            <a:avLst/>
          </a:prstGeom>
          <a:noFill/>
          <a:ln/>
        </p:spPr>
        <p:txBody>
          <a:bodyPr wrap="none" lIns="0" tIns="0" rIns="0" bIns="0" rtlCol="0" anchor="t"/>
          <a:lstStyle/>
          <a:p>
            <a:pPr marL="0" indent="0" algn="l">
              <a:lnSpc>
                <a:spcPts val="3050"/>
              </a:lnSpc>
              <a:buNone/>
            </a:pPr>
            <a:r>
              <a:rPr lang="en-US" sz="2450" dirty="0">
                <a:solidFill>
                  <a:srgbClr val="FFFFFF"/>
                </a:solidFill>
                <a:latin typeface="Nunito Semi Bold" pitchFamily="34" charset="0"/>
                <a:ea typeface="Nunito Semi Bold" pitchFamily="34" charset="-122"/>
                <a:cs typeface="Nunito Semi Bold" pitchFamily="34" charset="-120"/>
              </a:rPr>
              <a:t>Inicio de Sesión y Registro</a:t>
            </a:r>
            <a:endParaRPr lang="en-US" sz="2450" dirty="0"/>
          </a:p>
        </p:txBody>
      </p:sp>
      <p:sp>
        <p:nvSpPr>
          <p:cNvPr id="3" name="Text 1"/>
          <p:cNvSpPr/>
          <p:nvPr/>
        </p:nvSpPr>
        <p:spPr>
          <a:xfrm>
            <a:off x="530543" y="1020604"/>
            <a:ext cx="13569315" cy="212169"/>
          </a:xfrm>
          <a:prstGeom prst="rect">
            <a:avLst/>
          </a:prstGeom>
          <a:noFill/>
          <a:ln/>
        </p:spPr>
        <p:txBody>
          <a:bodyPr wrap="none" lIns="0" tIns="0" rIns="0" bIns="0" rtlCol="0" anchor="t"/>
          <a:lstStyle/>
          <a:p>
            <a:pPr marL="0" indent="0" algn="l">
              <a:lnSpc>
                <a:spcPts val="1650"/>
              </a:lnSpc>
              <a:buNone/>
            </a:pPr>
            <a:r>
              <a:rPr lang="en-US" sz="1000" dirty="0">
                <a:solidFill>
                  <a:srgbClr val="FFFFFF"/>
                </a:solidFill>
                <a:latin typeface="PT Sans" pitchFamily="34" charset="0"/>
                <a:ea typeface="PT Sans" pitchFamily="34" charset="-122"/>
                <a:cs typeface="PT Sans" pitchFamily="34" charset="-120"/>
              </a:rPr>
              <a:t>Nuestro sistema ofrece un flujo claro para que los usuarios puedan registrarse o iniciar sesión, garantizando la seguridad y la facilidad de uso.</a:t>
            </a:r>
            <a:endParaRPr lang="en-US" sz="1000" dirty="0"/>
          </a:p>
        </p:txBody>
      </p:sp>
      <p:sp>
        <p:nvSpPr>
          <p:cNvPr id="4" name="Text 2"/>
          <p:cNvSpPr/>
          <p:nvPr/>
        </p:nvSpPr>
        <p:spPr>
          <a:xfrm>
            <a:off x="530543" y="1381958"/>
            <a:ext cx="132636" cy="165735"/>
          </a:xfrm>
          <a:prstGeom prst="rect">
            <a:avLst/>
          </a:prstGeom>
          <a:noFill/>
          <a:ln/>
        </p:spPr>
        <p:txBody>
          <a:bodyPr wrap="none" lIns="0" tIns="0" rIns="0" bIns="0" rtlCol="0" anchor="t"/>
          <a:lstStyle/>
          <a:p>
            <a:pPr marL="0" indent="0" algn="l">
              <a:lnSpc>
                <a:spcPts val="1650"/>
              </a:lnSpc>
              <a:buNone/>
            </a:pPr>
            <a:r>
              <a:rPr lang="en-US" sz="1000" dirty="0">
                <a:solidFill>
                  <a:srgbClr val="FFFFFF"/>
                </a:solidFill>
                <a:latin typeface="Nunito Light" pitchFamily="34" charset="0"/>
                <a:ea typeface="Nunito Light" pitchFamily="34" charset="-122"/>
                <a:cs typeface="Nunito Light" pitchFamily="34" charset="-120"/>
              </a:rPr>
              <a:t>01</a:t>
            </a:r>
            <a:endParaRPr lang="en-US" sz="1000" dirty="0"/>
          </a:p>
        </p:txBody>
      </p:sp>
      <p:sp>
        <p:nvSpPr>
          <p:cNvPr id="5" name="Shape 3"/>
          <p:cNvSpPr/>
          <p:nvPr/>
        </p:nvSpPr>
        <p:spPr>
          <a:xfrm>
            <a:off x="530543" y="1591985"/>
            <a:ext cx="4434602" cy="15240"/>
          </a:xfrm>
          <a:prstGeom prst="rect">
            <a:avLst/>
          </a:prstGeom>
          <a:solidFill>
            <a:srgbClr val="F2B42D"/>
          </a:solidFill>
          <a:ln/>
        </p:spPr>
        <p:txBody>
          <a:bodyPr/>
          <a:lstStyle/>
          <a:p>
            <a:endParaRPr lang="es-CO"/>
          </a:p>
        </p:txBody>
      </p:sp>
      <p:sp>
        <p:nvSpPr>
          <p:cNvPr id="6" name="Text 4"/>
          <p:cNvSpPr/>
          <p:nvPr/>
        </p:nvSpPr>
        <p:spPr>
          <a:xfrm>
            <a:off x="530543" y="1688783"/>
            <a:ext cx="1902500" cy="195024"/>
          </a:xfrm>
          <a:prstGeom prst="rect">
            <a:avLst/>
          </a:prstGeom>
          <a:noFill/>
          <a:ln/>
        </p:spPr>
        <p:txBody>
          <a:bodyPr wrap="none" lIns="0" tIns="0" rIns="0" bIns="0" rtlCol="0" anchor="t"/>
          <a:lstStyle/>
          <a:p>
            <a:pPr marL="0" indent="0" algn="l">
              <a:lnSpc>
                <a:spcPts val="1500"/>
              </a:lnSpc>
              <a:buNone/>
            </a:pPr>
            <a:r>
              <a:rPr lang="en-US" sz="1200" dirty="0">
                <a:solidFill>
                  <a:srgbClr val="FFFFFF"/>
                </a:solidFill>
                <a:latin typeface="Nunito Semi Bold" pitchFamily="34" charset="0"/>
                <a:ea typeface="Nunito Semi Bold" pitchFamily="34" charset="-122"/>
                <a:cs typeface="Nunito Semi Bold" pitchFamily="34" charset="-120"/>
              </a:rPr>
              <a:t>Bienvenida y Opción Inicial</a:t>
            </a:r>
            <a:endParaRPr lang="en-US" sz="1200" dirty="0"/>
          </a:p>
        </p:txBody>
      </p:sp>
      <p:sp>
        <p:nvSpPr>
          <p:cNvPr id="7" name="Text 5"/>
          <p:cNvSpPr/>
          <p:nvPr/>
        </p:nvSpPr>
        <p:spPr>
          <a:xfrm>
            <a:off x="530543" y="1963341"/>
            <a:ext cx="4434602" cy="424339"/>
          </a:xfrm>
          <a:prstGeom prst="rect">
            <a:avLst/>
          </a:prstGeom>
          <a:noFill/>
          <a:ln/>
        </p:spPr>
        <p:txBody>
          <a:bodyPr wrap="square" lIns="0" tIns="0" rIns="0" bIns="0" rtlCol="0" anchor="t"/>
          <a:lstStyle/>
          <a:p>
            <a:pPr marL="0" indent="0" algn="l">
              <a:lnSpc>
                <a:spcPts val="1650"/>
              </a:lnSpc>
              <a:buNone/>
            </a:pPr>
            <a:r>
              <a:rPr lang="en-US" sz="1000" dirty="0">
                <a:solidFill>
                  <a:srgbClr val="FFFFFF"/>
                </a:solidFill>
                <a:latin typeface="PT Sans" pitchFamily="34" charset="0"/>
                <a:ea typeface="PT Sans" pitchFamily="34" charset="-122"/>
                <a:cs typeface="PT Sans" pitchFamily="34" charset="-120"/>
              </a:rPr>
              <a:t>Al iniciar, se le pregunta al usuario si desea registrarse o ingresar a su cuenta existente.</a:t>
            </a:r>
            <a:endParaRPr lang="en-US" sz="1000" dirty="0"/>
          </a:p>
        </p:txBody>
      </p:sp>
      <p:sp>
        <p:nvSpPr>
          <p:cNvPr id="8" name="Shape 6"/>
          <p:cNvSpPr/>
          <p:nvPr/>
        </p:nvSpPr>
        <p:spPr>
          <a:xfrm>
            <a:off x="530543" y="2536865"/>
            <a:ext cx="4434602" cy="835343"/>
          </a:xfrm>
          <a:prstGeom prst="roundRect">
            <a:avLst>
              <a:gd name="adj" fmla="val 23818"/>
            </a:avLst>
          </a:prstGeom>
          <a:solidFill>
            <a:srgbClr val="0D0D3B"/>
          </a:solidFill>
          <a:ln/>
        </p:spPr>
        <p:txBody>
          <a:bodyPr/>
          <a:lstStyle/>
          <a:p>
            <a:endParaRPr lang="es-CO"/>
          </a:p>
        </p:txBody>
      </p:sp>
      <p:sp>
        <p:nvSpPr>
          <p:cNvPr id="9" name="Shape 7"/>
          <p:cNvSpPr/>
          <p:nvPr/>
        </p:nvSpPr>
        <p:spPr>
          <a:xfrm>
            <a:off x="523994" y="2536865"/>
            <a:ext cx="4447699" cy="835343"/>
          </a:xfrm>
          <a:prstGeom prst="roundRect">
            <a:avLst>
              <a:gd name="adj" fmla="val 2382"/>
            </a:avLst>
          </a:prstGeom>
          <a:solidFill>
            <a:srgbClr val="0D0D3B"/>
          </a:solidFill>
          <a:ln/>
        </p:spPr>
        <p:txBody>
          <a:bodyPr/>
          <a:lstStyle/>
          <a:p>
            <a:endParaRPr lang="es-CO"/>
          </a:p>
        </p:txBody>
      </p:sp>
      <p:sp>
        <p:nvSpPr>
          <p:cNvPr id="10" name="Text 8"/>
          <p:cNvSpPr/>
          <p:nvPr/>
        </p:nvSpPr>
        <p:spPr>
          <a:xfrm>
            <a:off x="656630" y="2636282"/>
            <a:ext cx="4182428" cy="636508"/>
          </a:xfrm>
          <a:prstGeom prst="rect">
            <a:avLst/>
          </a:prstGeom>
          <a:noFill/>
          <a:ln/>
        </p:spPr>
        <p:txBody>
          <a:bodyPr wrap="square" lIns="0" tIns="0" rIns="0" bIns="0" rtlCol="0" anchor="t"/>
          <a:lstStyle/>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print("BIENVENIDO A LA PÁGINA DEL CINE MUNDO S.A")</a:t>
            </a:r>
          </a:p>
          <a:p>
            <a:pPr marL="0" indent="0" algn="l">
              <a:lnSpc>
                <a:spcPts val="1650"/>
              </a:lnSpc>
              <a:buNone/>
            </a:pPr>
            <a:r>
              <a:rPr lang="en-US" sz="1000" dirty="0" err="1">
                <a:solidFill>
                  <a:srgbClr val="FFFFFF"/>
                </a:solidFill>
                <a:highlight>
                  <a:srgbClr val="0D0D3B"/>
                </a:highlight>
                <a:latin typeface="Consolas" pitchFamily="34" charset="0"/>
                <a:ea typeface="Consolas" pitchFamily="34" charset="-122"/>
                <a:cs typeface="Consolas" pitchFamily="34" charset="-120"/>
              </a:rPr>
              <a:t>pregunta</a:t>
            </a:r>
            <a:r>
              <a:rPr lang="en-US" sz="1000" dirty="0">
                <a:solidFill>
                  <a:srgbClr val="FFFFFF"/>
                </a:solidFill>
                <a:highlight>
                  <a:srgbClr val="0D0D3B"/>
                </a:highlight>
                <a:latin typeface="Consolas" pitchFamily="34" charset="0"/>
                <a:ea typeface="Consolas" pitchFamily="34" charset="-122"/>
                <a:cs typeface="Consolas" pitchFamily="34" charset="-120"/>
              </a:rPr>
              <a:t> = input("1.Registrarse \n2.Ingresar\n\nIngresé su opción: ").lower()</a:t>
            </a:r>
            <a:endParaRPr lang="en-US" sz="1000" dirty="0"/>
          </a:p>
        </p:txBody>
      </p:sp>
      <p:sp>
        <p:nvSpPr>
          <p:cNvPr id="11" name="Text 9"/>
          <p:cNvSpPr/>
          <p:nvPr/>
        </p:nvSpPr>
        <p:spPr>
          <a:xfrm>
            <a:off x="5097780" y="1381958"/>
            <a:ext cx="132636" cy="165735"/>
          </a:xfrm>
          <a:prstGeom prst="rect">
            <a:avLst/>
          </a:prstGeom>
          <a:noFill/>
          <a:ln/>
        </p:spPr>
        <p:txBody>
          <a:bodyPr wrap="none" lIns="0" tIns="0" rIns="0" bIns="0" rtlCol="0" anchor="t"/>
          <a:lstStyle/>
          <a:p>
            <a:pPr marL="0" indent="0" algn="l">
              <a:lnSpc>
                <a:spcPts val="1650"/>
              </a:lnSpc>
              <a:buNone/>
            </a:pPr>
            <a:r>
              <a:rPr lang="en-US" sz="1000" dirty="0">
                <a:solidFill>
                  <a:srgbClr val="FFFFFF"/>
                </a:solidFill>
                <a:latin typeface="Nunito Light" pitchFamily="34" charset="0"/>
                <a:ea typeface="Nunito Light" pitchFamily="34" charset="-122"/>
                <a:cs typeface="Nunito Light" pitchFamily="34" charset="-120"/>
              </a:rPr>
              <a:t>02</a:t>
            </a:r>
            <a:endParaRPr lang="en-US" sz="1000" dirty="0"/>
          </a:p>
        </p:txBody>
      </p:sp>
      <p:sp>
        <p:nvSpPr>
          <p:cNvPr id="12" name="Shape 10"/>
          <p:cNvSpPr/>
          <p:nvPr/>
        </p:nvSpPr>
        <p:spPr>
          <a:xfrm>
            <a:off x="5097780" y="1591985"/>
            <a:ext cx="4434721" cy="15240"/>
          </a:xfrm>
          <a:prstGeom prst="rect">
            <a:avLst/>
          </a:prstGeom>
          <a:solidFill>
            <a:srgbClr val="D7425E"/>
          </a:solidFill>
          <a:ln/>
        </p:spPr>
        <p:txBody>
          <a:bodyPr/>
          <a:lstStyle/>
          <a:p>
            <a:endParaRPr lang="es-CO"/>
          </a:p>
        </p:txBody>
      </p:sp>
      <p:sp>
        <p:nvSpPr>
          <p:cNvPr id="13" name="Text 11"/>
          <p:cNvSpPr/>
          <p:nvPr/>
        </p:nvSpPr>
        <p:spPr>
          <a:xfrm>
            <a:off x="5097780" y="1688783"/>
            <a:ext cx="1560433" cy="195024"/>
          </a:xfrm>
          <a:prstGeom prst="rect">
            <a:avLst/>
          </a:prstGeom>
          <a:noFill/>
          <a:ln/>
        </p:spPr>
        <p:txBody>
          <a:bodyPr wrap="none" lIns="0" tIns="0" rIns="0" bIns="0" rtlCol="0" anchor="t"/>
          <a:lstStyle/>
          <a:p>
            <a:pPr marL="0" indent="0" algn="l">
              <a:lnSpc>
                <a:spcPts val="1500"/>
              </a:lnSpc>
              <a:buNone/>
            </a:pPr>
            <a:r>
              <a:rPr lang="en-US" sz="1200" dirty="0">
                <a:solidFill>
                  <a:srgbClr val="FFFFFF"/>
                </a:solidFill>
                <a:latin typeface="Nunito Semi Bold" pitchFamily="34" charset="0"/>
                <a:ea typeface="Nunito Semi Bold" pitchFamily="34" charset="-122"/>
                <a:cs typeface="Nunito Semi Bold" pitchFamily="34" charset="-120"/>
              </a:rPr>
              <a:t>Proceso de Ingreso</a:t>
            </a:r>
            <a:endParaRPr lang="en-US" sz="1200" dirty="0"/>
          </a:p>
        </p:txBody>
      </p:sp>
      <p:sp>
        <p:nvSpPr>
          <p:cNvPr id="14" name="Text 12"/>
          <p:cNvSpPr/>
          <p:nvPr/>
        </p:nvSpPr>
        <p:spPr>
          <a:xfrm>
            <a:off x="5097780" y="1963341"/>
            <a:ext cx="4434721" cy="424339"/>
          </a:xfrm>
          <a:prstGeom prst="rect">
            <a:avLst/>
          </a:prstGeom>
          <a:noFill/>
          <a:ln/>
        </p:spPr>
        <p:txBody>
          <a:bodyPr wrap="square" lIns="0" tIns="0" rIns="0" bIns="0" rtlCol="0" anchor="t"/>
          <a:lstStyle/>
          <a:p>
            <a:pPr marL="0" indent="0" algn="l">
              <a:lnSpc>
                <a:spcPts val="1650"/>
              </a:lnSpc>
              <a:buNone/>
            </a:pPr>
            <a:r>
              <a:rPr lang="en-US" sz="1000" dirty="0">
                <a:solidFill>
                  <a:srgbClr val="FFFFFF"/>
                </a:solidFill>
                <a:latin typeface="PT Sans" pitchFamily="34" charset="0"/>
                <a:ea typeface="PT Sans" pitchFamily="34" charset="-122"/>
                <a:cs typeface="PT Sans" pitchFamily="34" charset="-120"/>
              </a:rPr>
              <a:t>Los usuarios tienen hasta 3 intentos para ingresar sus credenciales. Se valida el correo electrónico y la </a:t>
            </a:r>
            <a:r>
              <a:rPr lang="en-US" sz="1000" dirty="0" err="1">
                <a:solidFill>
                  <a:srgbClr val="FFFFFF"/>
                </a:solidFill>
                <a:latin typeface="PT Sans" pitchFamily="34" charset="0"/>
                <a:ea typeface="PT Sans" pitchFamily="34" charset="-122"/>
                <a:cs typeface="PT Sans" pitchFamily="34" charset="-120"/>
              </a:rPr>
              <a:t>contraseña</a:t>
            </a:r>
            <a:r>
              <a:rPr lang="en-US" sz="1000" dirty="0">
                <a:solidFill>
                  <a:srgbClr val="FFFFFF"/>
                </a:solidFill>
                <a:latin typeface="PT Sans" pitchFamily="34" charset="0"/>
                <a:ea typeface="PT Sans" pitchFamily="34" charset="-122"/>
                <a:cs typeface="PT Sans" pitchFamily="34" charset="-120"/>
              </a:rPr>
              <a:t>.</a:t>
            </a:r>
            <a:endParaRPr lang="en-US" sz="1000" dirty="0"/>
          </a:p>
        </p:txBody>
      </p:sp>
      <p:sp>
        <p:nvSpPr>
          <p:cNvPr id="15" name="Shape 13"/>
          <p:cNvSpPr/>
          <p:nvPr/>
        </p:nvSpPr>
        <p:spPr>
          <a:xfrm>
            <a:off x="5097780" y="2536865"/>
            <a:ext cx="4434721" cy="3169206"/>
          </a:xfrm>
          <a:prstGeom prst="roundRect">
            <a:avLst>
              <a:gd name="adj" fmla="val 6278"/>
            </a:avLst>
          </a:prstGeom>
          <a:solidFill>
            <a:srgbClr val="0D0D3B"/>
          </a:solidFill>
          <a:ln/>
        </p:spPr>
        <p:txBody>
          <a:bodyPr/>
          <a:lstStyle/>
          <a:p>
            <a:endParaRPr lang="es-CO"/>
          </a:p>
        </p:txBody>
      </p:sp>
      <p:sp>
        <p:nvSpPr>
          <p:cNvPr id="16" name="Shape 14"/>
          <p:cNvSpPr/>
          <p:nvPr/>
        </p:nvSpPr>
        <p:spPr>
          <a:xfrm>
            <a:off x="5091232" y="2536865"/>
            <a:ext cx="4447818" cy="3714154"/>
          </a:xfrm>
          <a:prstGeom prst="roundRect">
            <a:avLst>
              <a:gd name="adj" fmla="val 628"/>
            </a:avLst>
          </a:prstGeom>
          <a:solidFill>
            <a:srgbClr val="0D0D3B"/>
          </a:solidFill>
          <a:ln/>
        </p:spPr>
        <p:txBody>
          <a:bodyPr/>
          <a:lstStyle/>
          <a:p>
            <a:endParaRPr lang="es-CO"/>
          </a:p>
        </p:txBody>
      </p:sp>
      <p:sp>
        <p:nvSpPr>
          <p:cNvPr id="17" name="Text 15"/>
          <p:cNvSpPr/>
          <p:nvPr/>
        </p:nvSpPr>
        <p:spPr>
          <a:xfrm>
            <a:off x="5223867" y="2636282"/>
            <a:ext cx="4182547" cy="3396528"/>
          </a:xfrm>
          <a:prstGeom prst="rect">
            <a:avLst/>
          </a:prstGeom>
          <a:noFill/>
          <a:ln/>
        </p:spPr>
        <p:txBody>
          <a:bodyPr wrap="square" lIns="0" tIns="0" rIns="0" bIns="0" rtlCol="0" anchor="t"/>
          <a:lstStyle/>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if pregunta == "2":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while n &lt;= 3: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usuario = input("Ingresé su usuario (correo electronico): ")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a:t>
            </a:r>
            <a:r>
              <a:rPr lang="en-US" sz="1000" dirty="0" err="1">
                <a:solidFill>
                  <a:srgbClr val="FFFFFF"/>
                </a:solidFill>
                <a:highlight>
                  <a:srgbClr val="0D0D3B"/>
                </a:highlight>
                <a:latin typeface="Consolas" pitchFamily="34" charset="0"/>
                <a:ea typeface="Consolas" pitchFamily="34" charset="-122"/>
                <a:cs typeface="Consolas" pitchFamily="34" charset="-120"/>
              </a:rPr>
              <a:t>contraseña</a:t>
            </a:r>
            <a:r>
              <a:rPr lang="en-US" sz="1000" dirty="0">
                <a:solidFill>
                  <a:srgbClr val="FFFFFF"/>
                </a:solidFill>
                <a:highlight>
                  <a:srgbClr val="0D0D3B"/>
                </a:highlight>
                <a:latin typeface="Consolas" pitchFamily="34" charset="0"/>
                <a:ea typeface="Consolas" pitchFamily="34" charset="-122"/>
                <a:cs typeface="Consolas" pitchFamily="34" charset="-120"/>
              </a:rPr>
              <a:t> = input("Ingresé su </a:t>
            </a:r>
            <a:r>
              <a:rPr lang="en-US" sz="1000" dirty="0" err="1">
                <a:solidFill>
                  <a:srgbClr val="FFFFFF"/>
                </a:solidFill>
                <a:highlight>
                  <a:srgbClr val="0D0D3B"/>
                </a:highlight>
                <a:latin typeface="Consolas" pitchFamily="34" charset="0"/>
                <a:ea typeface="Consolas" pitchFamily="34" charset="-122"/>
                <a:cs typeface="Consolas" pitchFamily="34" charset="-120"/>
              </a:rPr>
              <a:t>contraseña</a:t>
            </a:r>
            <a:r>
              <a:rPr lang="en-US" sz="1000" dirty="0">
                <a:solidFill>
                  <a:srgbClr val="FFFFFF"/>
                </a:solidFill>
                <a:highlight>
                  <a:srgbClr val="0D0D3B"/>
                </a:highlight>
                <a:latin typeface="Consolas" pitchFamily="34" charset="0"/>
                <a:ea typeface="Consolas" pitchFamily="34" charset="-122"/>
                <a:cs typeface="Consolas" pitchFamily="34" charset="-120"/>
              </a:rPr>
              <a:t>: ")</a:t>
            </a:r>
          </a:p>
          <a:p>
            <a:pPr marL="0" indent="0">
              <a:lnSpc>
                <a:spcPts val="1650"/>
              </a:lnSpc>
              <a:buNone/>
            </a:pPr>
            <a:endParaRPr lang="en-US" sz="1000" dirty="0">
              <a:solidFill>
                <a:srgbClr val="FFFFFF"/>
              </a:solidFill>
              <a:highlight>
                <a:srgbClr val="0D0D3B"/>
              </a:highlight>
              <a:latin typeface="Consolas" pitchFamily="34" charset="0"/>
              <a:ea typeface="Consolas" pitchFamily="34" charset="-122"/>
              <a:cs typeface="Consolas" pitchFamily="34" charset="-120"/>
            </a:endParaRP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if </a:t>
            </a:r>
            <a:r>
              <a:rPr lang="en-US" sz="1000" dirty="0" err="1">
                <a:solidFill>
                  <a:srgbClr val="FFFFFF"/>
                </a:solidFill>
                <a:highlight>
                  <a:srgbClr val="0D0D3B"/>
                </a:highlight>
                <a:latin typeface="Consolas" pitchFamily="34" charset="0"/>
                <a:ea typeface="Consolas" pitchFamily="34" charset="-122"/>
                <a:cs typeface="Consolas" pitchFamily="34" charset="-120"/>
              </a:rPr>
              <a:t>contraseña</a:t>
            </a:r>
            <a:r>
              <a:rPr lang="en-US" sz="1000" dirty="0">
                <a:solidFill>
                  <a:srgbClr val="FFFFFF"/>
                </a:solidFill>
                <a:highlight>
                  <a:srgbClr val="0D0D3B"/>
                </a:highlight>
                <a:latin typeface="Consolas" pitchFamily="34" charset="0"/>
                <a:ea typeface="Consolas" pitchFamily="34" charset="-122"/>
                <a:cs typeface="Consolas" pitchFamily="34" charset="-120"/>
              </a:rPr>
              <a:t> == cuentas[usuario]: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print(f"Bienvenido a su cuenta {nombres_usuarios[usuario]}")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comprobante = True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break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elif </a:t>
            </a:r>
            <a:r>
              <a:rPr lang="en-US" sz="1000" dirty="0" err="1">
                <a:solidFill>
                  <a:srgbClr val="FFFFFF"/>
                </a:solidFill>
                <a:highlight>
                  <a:srgbClr val="0D0D3B"/>
                </a:highlight>
                <a:latin typeface="Consolas" pitchFamily="34" charset="0"/>
                <a:ea typeface="Consolas" pitchFamily="34" charset="-122"/>
                <a:cs typeface="Consolas" pitchFamily="34" charset="-120"/>
              </a:rPr>
              <a:t>contraseña</a:t>
            </a:r>
            <a:r>
              <a:rPr lang="en-US" sz="1000" dirty="0">
                <a:solidFill>
                  <a:srgbClr val="FFFFFF"/>
                </a:solidFill>
                <a:highlight>
                  <a:srgbClr val="0D0D3B"/>
                </a:highlight>
                <a:latin typeface="Consolas" pitchFamily="34" charset="0"/>
                <a:ea typeface="Consolas" pitchFamily="34" charset="-122"/>
                <a:cs typeface="Consolas" pitchFamily="34" charset="-120"/>
              </a:rPr>
              <a:t> != cuentas[usuario]: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print("</a:t>
            </a:r>
            <a:r>
              <a:rPr lang="en-US" sz="1000" dirty="0" err="1">
                <a:solidFill>
                  <a:srgbClr val="FFFFFF"/>
                </a:solidFill>
                <a:highlight>
                  <a:srgbClr val="0D0D3B"/>
                </a:highlight>
                <a:latin typeface="Consolas" pitchFamily="34" charset="0"/>
                <a:ea typeface="Consolas" pitchFamily="34" charset="-122"/>
                <a:cs typeface="Consolas" pitchFamily="34" charset="-120"/>
              </a:rPr>
              <a:t>Contraseña</a:t>
            </a:r>
            <a:r>
              <a:rPr lang="en-US" sz="1000" dirty="0">
                <a:solidFill>
                  <a:srgbClr val="FFFFFF"/>
                </a:solidFill>
                <a:highlight>
                  <a:srgbClr val="0D0D3B"/>
                </a:highlight>
                <a:latin typeface="Consolas" pitchFamily="34" charset="0"/>
                <a:ea typeface="Consolas" pitchFamily="34" charset="-122"/>
                <a:cs typeface="Consolas" pitchFamily="34" charset="-120"/>
              </a:rPr>
              <a:t> incorrecto")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else: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print("No se pudo ingresar a su cuenta")     </a:t>
            </a:r>
          </a:p>
          <a:p>
            <a:pPr marL="0" indent="0">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n += 1</a:t>
            </a:r>
            <a:endParaRPr lang="en-US" sz="1000" dirty="0"/>
          </a:p>
        </p:txBody>
      </p:sp>
      <p:sp>
        <p:nvSpPr>
          <p:cNvPr id="18" name="Text 16"/>
          <p:cNvSpPr/>
          <p:nvPr/>
        </p:nvSpPr>
        <p:spPr>
          <a:xfrm>
            <a:off x="9665137" y="1381958"/>
            <a:ext cx="132636" cy="165735"/>
          </a:xfrm>
          <a:prstGeom prst="rect">
            <a:avLst/>
          </a:prstGeom>
          <a:noFill/>
          <a:ln/>
        </p:spPr>
        <p:txBody>
          <a:bodyPr wrap="none" lIns="0" tIns="0" rIns="0" bIns="0" rtlCol="0" anchor="t"/>
          <a:lstStyle/>
          <a:p>
            <a:pPr marL="0" indent="0" algn="l">
              <a:lnSpc>
                <a:spcPts val="1650"/>
              </a:lnSpc>
              <a:buNone/>
            </a:pPr>
            <a:r>
              <a:rPr lang="en-US" sz="1000" dirty="0">
                <a:solidFill>
                  <a:srgbClr val="FFFFFF"/>
                </a:solidFill>
                <a:latin typeface="Nunito Light" pitchFamily="34" charset="0"/>
                <a:ea typeface="Nunito Light" pitchFamily="34" charset="-122"/>
                <a:cs typeface="Nunito Light" pitchFamily="34" charset="-120"/>
              </a:rPr>
              <a:t>03</a:t>
            </a:r>
            <a:endParaRPr lang="en-US" sz="1000" dirty="0"/>
          </a:p>
        </p:txBody>
      </p:sp>
      <p:sp>
        <p:nvSpPr>
          <p:cNvPr id="19" name="Shape 17"/>
          <p:cNvSpPr/>
          <p:nvPr/>
        </p:nvSpPr>
        <p:spPr>
          <a:xfrm>
            <a:off x="9665137" y="1591985"/>
            <a:ext cx="4434602" cy="15240"/>
          </a:xfrm>
          <a:prstGeom prst="rect">
            <a:avLst/>
          </a:prstGeom>
          <a:solidFill>
            <a:srgbClr val="DD785E"/>
          </a:solidFill>
          <a:ln/>
        </p:spPr>
        <p:txBody>
          <a:bodyPr/>
          <a:lstStyle/>
          <a:p>
            <a:endParaRPr lang="es-CO"/>
          </a:p>
        </p:txBody>
      </p:sp>
      <p:sp>
        <p:nvSpPr>
          <p:cNvPr id="20" name="Text 18"/>
          <p:cNvSpPr/>
          <p:nvPr/>
        </p:nvSpPr>
        <p:spPr>
          <a:xfrm>
            <a:off x="9665137" y="1688783"/>
            <a:ext cx="1560433" cy="195024"/>
          </a:xfrm>
          <a:prstGeom prst="rect">
            <a:avLst/>
          </a:prstGeom>
          <a:noFill/>
          <a:ln/>
        </p:spPr>
        <p:txBody>
          <a:bodyPr wrap="none" lIns="0" tIns="0" rIns="0" bIns="0" rtlCol="0" anchor="t"/>
          <a:lstStyle/>
          <a:p>
            <a:pPr marL="0" indent="0" algn="l">
              <a:lnSpc>
                <a:spcPts val="1500"/>
              </a:lnSpc>
              <a:buNone/>
            </a:pPr>
            <a:r>
              <a:rPr lang="en-US" sz="1200" dirty="0">
                <a:solidFill>
                  <a:srgbClr val="FFFFFF"/>
                </a:solidFill>
                <a:latin typeface="Nunito Semi Bold" pitchFamily="34" charset="0"/>
                <a:ea typeface="Nunito Semi Bold" pitchFamily="34" charset="-122"/>
                <a:cs typeface="Nunito Semi Bold" pitchFamily="34" charset="-120"/>
              </a:rPr>
              <a:t>Proceso de Registro</a:t>
            </a:r>
            <a:endParaRPr lang="en-US" sz="1200" dirty="0"/>
          </a:p>
        </p:txBody>
      </p:sp>
      <p:sp>
        <p:nvSpPr>
          <p:cNvPr id="21" name="Text 19"/>
          <p:cNvSpPr/>
          <p:nvPr/>
        </p:nvSpPr>
        <p:spPr>
          <a:xfrm>
            <a:off x="9665137" y="1963341"/>
            <a:ext cx="4434602" cy="636508"/>
          </a:xfrm>
          <a:prstGeom prst="rect">
            <a:avLst/>
          </a:prstGeom>
          <a:noFill/>
          <a:ln/>
        </p:spPr>
        <p:txBody>
          <a:bodyPr wrap="square" lIns="0" tIns="0" rIns="0" bIns="0" rtlCol="0" anchor="t"/>
          <a:lstStyle/>
          <a:p>
            <a:pPr marL="0" indent="0" algn="l">
              <a:lnSpc>
                <a:spcPts val="1650"/>
              </a:lnSpc>
              <a:buNone/>
            </a:pPr>
            <a:r>
              <a:rPr lang="en-US" sz="1000" dirty="0">
                <a:solidFill>
                  <a:srgbClr val="FFFFFF"/>
                </a:solidFill>
                <a:latin typeface="PT Sans" pitchFamily="34" charset="0"/>
                <a:ea typeface="PT Sans" pitchFamily="34" charset="-122"/>
                <a:cs typeface="PT Sans" pitchFamily="34" charset="-120"/>
              </a:rPr>
              <a:t>Para registrarse, se solicita un nombre, un correo electrónico válido (con dominios como @gmail.com, @hotmail.com, @yahoo.com) y una </a:t>
            </a:r>
            <a:r>
              <a:rPr lang="en-US" sz="1000" dirty="0" err="1">
                <a:solidFill>
                  <a:srgbClr val="FFFFFF"/>
                </a:solidFill>
                <a:latin typeface="PT Sans" pitchFamily="34" charset="0"/>
                <a:ea typeface="PT Sans" pitchFamily="34" charset="-122"/>
                <a:cs typeface="PT Sans" pitchFamily="34" charset="-120"/>
              </a:rPr>
              <a:t>contraseña</a:t>
            </a:r>
            <a:r>
              <a:rPr lang="en-US" sz="1000" dirty="0">
                <a:solidFill>
                  <a:srgbClr val="FFFFFF"/>
                </a:solidFill>
                <a:latin typeface="PT Sans" pitchFamily="34" charset="0"/>
                <a:ea typeface="PT Sans" pitchFamily="34" charset="-122"/>
                <a:cs typeface="PT Sans" pitchFamily="34" charset="-120"/>
              </a:rPr>
              <a:t>. Se verifica que el correo no esté ya registrado.</a:t>
            </a:r>
            <a:endParaRPr lang="en-US" sz="1000" dirty="0"/>
          </a:p>
        </p:txBody>
      </p:sp>
      <p:sp>
        <p:nvSpPr>
          <p:cNvPr id="22" name="Shape 20"/>
          <p:cNvSpPr/>
          <p:nvPr/>
        </p:nvSpPr>
        <p:spPr>
          <a:xfrm>
            <a:off x="9665137" y="2749034"/>
            <a:ext cx="4434602" cy="4654391"/>
          </a:xfrm>
          <a:prstGeom prst="roundRect">
            <a:avLst>
              <a:gd name="adj" fmla="val 4486"/>
            </a:avLst>
          </a:prstGeom>
          <a:solidFill>
            <a:srgbClr val="0D0D3B"/>
          </a:solidFill>
          <a:ln/>
        </p:spPr>
        <p:txBody>
          <a:bodyPr/>
          <a:lstStyle/>
          <a:p>
            <a:endParaRPr lang="es-CO"/>
          </a:p>
        </p:txBody>
      </p:sp>
      <p:sp>
        <p:nvSpPr>
          <p:cNvPr id="23" name="Shape 21"/>
          <p:cNvSpPr/>
          <p:nvPr/>
        </p:nvSpPr>
        <p:spPr>
          <a:xfrm>
            <a:off x="9658588" y="2749034"/>
            <a:ext cx="4447699" cy="4654391"/>
          </a:xfrm>
          <a:prstGeom prst="roundRect">
            <a:avLst>
              <a:gd name="adj" fmla="val 447"/>
            </a:avLst>
          </a:prstGeom>
          <a:solidFill>
            <a:srgbClr val="0D0D3B"/>
          </a:solidFill>
          <a:ln/>
        </p:spPr>
        <p:txBody>
          <a:bodyPr/>
          <a:lstStyle/>
          <a:p>
            <a:endParaRPr lang="es-CO"/>
          </a:p>
        </p:txBody>
      </p:sp>
      <p:sp>
        <p:nvSpPr>
          <p:cNvPr id="24" name="Text 22"/>
          <p:cNvSpPr/>
          <p:nvPr/>
        </p:nvSpPr>
        <p:spPr>
          <a:xfrm>
            <a:off x="9797773" y="2848451"/>
            <a:ext cx="4175879" cy="4803577"/>
          </a:xfrm>
          <a:prstGeom prst="rect">
            <a:avLst/>
          </a:prstGeom>
          <a:noFill/>
          <a:ln/>
        </p:spPr>
        <p:txBody>
          <a:bodyPr wrap="square" lIns="0" tIns="0" rIns="0" bIns="0" rtlCol="0" anchor="t"/>
          <a:lstStyle/>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elif pregunta == "1":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while True: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nombre = input("Ingrese un apodo o su nombre: ")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a:t>
            </a:r>
            <a:r>
              <a:rPr lang="en-US" sz="1000" dirty="0" err="1">
                <a:solidFill>
                  <a:srgbClr val="FFFFFF"/>
                </a:solidFill>
                <a:highlight>
                  <a:srgbClr val="0D0D3B"/>
                </a:highlight>
                <a:latin typeface="Consolas" pitchFamily="34" charset="0"/>
                <a:ea typeface="Consolas" pitchFamily="34" charset="-122"/>
                <a:cs typeface="Consolas" pitchFamily="34" charset="-120"/>
              </a:rPr>
              <a:t>Usuario</a:t>
            </a:r>
            <a:r>
              <a:rPr lang="en-US" sz="1000" dirty="0">
                <a:solidFill>
                  <a:srgbClr val="FFFFFF"/>
                </a:solidFill>
                <a:highlight>
                  <a:srgbClr val="0D0D3B"/>
                </a:highlight>
                <a:latin typeface="Consolas" pitchFamily="34" charset="0"/>
                <a:ea typeface="Consolas" pitchFamily="34" charset="-122"/>
                <a:cs typeface="Consolas" pitchFamily="34" charset="-120"/>
              </a:rPr>
              <a:t> = input("Ingresé un correo electronico: ")        if "@gmail.com" in usuario or "@hotmail.com" in usuario or "@yahoo.com" in usuario: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if usuario in cuentas: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print("Error, el correo ya esta registrado")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continue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else: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pass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else: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print("Error, el correo no es valido")            </a:t>
            </a:r>
          </a:p>
          <a:p>
            <a:pPr marL="0" indent="0" algn="l">
              <a:lnSpc>
                <a:spcPts val="1650"/>
              </a:lnSpc>
              <a:buNone/>
            </a:pPr>
            <a:r>
              <a:rPr lang="en-US" sz="1000" dirty="0">
                <a:solidFill>
                  <a:srgbClr val="FFFFFF"/>
                </a:solidFill>
                <a:highlight>
                  <a:srgbClr val="0D0D3B"/>
                </a:highlight>
                <a:latin typeface="Consolas" pitchFamily="34" charset="0"/>
                <a:ea typeface="Consolas" pitchFamily="34" charset="-122"/>
                <a:cs typeface="Consolas" pitchFamily="34" charset="-120"/>
              </a:rPr>
              <a:t>     continue       </a:t>
            </a:r>
          </a:p>
          <a:p>
            <a:pPr marL="0" indent="0" algn="l">
              <a:lnSpc>
                <a:spcPts val="1650"/>
              </a:lnSpc>
              <a:buNone/>
            </a:pPr>
            <a:r>
              <a:rPr lang="en-US" sz="1000" dirty="0" err="1">
                <a:solidFill>
                  <a:srgbClr val="FFFFFF"/>
                </a:solidFill>
                <a:highlight>
                  <a:srgbClr val="0D0D3B"/>
                </a:highlight>
                <a:latin typeface="Consolas" pitchFamily="34" charset="0"/>
                <a:ea typeface="Consolas" pitchFamily="34" charset="-122"/>
                <a:cs typeface="Consolas" pitchFamily="34" charset="-120"/>
              </a:rPr>
              <a:t>contraseña</a:t>
            </a:r>
            <a:r>
              <a:rPr lang="en-US" sz="1000" dirty="0">
                <a:solidFill>
                  <a:srgbClr val="FFFFFF"/>
                </a:solidFill>
                <a:highlight>
                  <a:srgbClr val="0D0D3B"/>
                </a:highlight>
                <a:latin typeface="Consolas" pitchFamily="34" charset="0"/>
                <a:ea typeface="Consolas" pitchFamily="34" charset="-122"/>
                <a:cs typeface="Consolas" pitchFamily="34" charset="-120"/>
              </a:rPr>
              <a:t> = input("Ingresé una </a:t>
            </a:r>
            <a:r>
              <a:rPr lang="en-US" sz="1000" dirty="0" err="1">
                <a:solidFill>
                  <a:srgbClr val="FFFFFF"/>
                </a:solidFill>
                <a:highlight>
                  <a:srgbClr val="0D0D3B"/>
                </a:highlight>
                <a:latin typeface="Consolas" pitchFamily="34" charset="0"/>
                <a:ea typeface="Consolas" pitchFamily="34" charset="-122"/>
                <a:cs typeface="Consolas" pitchFamily="34" charset="-120"/>
              </a:rPr>
              <a:t>contraseña</a:t>
            </a:r>
            <a:r>
              <a:rPr lang="en-US" sz="1000" dirty="0">
                <a:solidFill>
                  <a:srgbClr val="FFFFFF"/>
                </a:solidFill>
                <a:highlight>
                  <a:srgbClr val="0D0D3B"/>
                </a:highlight>
                <a:latin typeface="Consolas" pitchFamily="34" charset="0"/>
                <a:ea typeface="Consolas" pitchFamily="34" charset="-122"/>
                <a:cs typeface="Consolas" pitchFamily="34" charset="-120"/>
              </a:rPr>
              <a:t>: ")        cuentas[usuario] = </a:t>
            </a:r>
            <a:r>
              <a:rPr lang="en-US" sz="1000" dirty="0" err="1">
                <a:solidFill>
                  <a:srgbClr val="FFFFFF"/>
                </a:solidFill>
                <a:highlight>
                  <a:srgbClr val="0D0D3B"/>
                </a:highlight>
                <a:latin typeface="Consolas" pitchFamily="34" charset="0"/>
                <a:ea typeface="Consolas" pitchFamily="34" charset="-122"/>
                <a:cs typeface="Consolas" pitchFamily="34" charset="-120"/>
              </a:rPr>
              <a:t>contraseña</a:t>
            </a:r>
            <a:r>
              <a:rPr lang="en-US" sz="1000" dirty="0">
                <a:solidFill>
                  <a:srgbClr val="FFFFFF"/>
                </a:solidFill>
                <a:highlight>
                  <a:srgbClr val="0D0D3B"/>
                </a:highlight>
                <a:latin typeface="Consolas" pitchFamily="34" charset="0"/>
                <a:ea typeface="Consolas" pitchFamily="34" charset="-122"/>
                <a:cs typeface="Consolas" pitchFamily="34" charset="-120"/>
              </a:rPr>
              <a:t>        nombres_usuarios[usuario] = nombre        print(f"\nFELICIDADES, su cuenta a sido creada con éxito, {nombres_usuarios[usuario]} \n Volvera a la página de ingreso donde beberá ingresar su usuario y </a:t>
            </a:r>
            <a:r>
              <a:rPr lang="en-US" sz="1000" dirty="0" err="1">
                <a:solidFill>
                  <a:srgbClr val="FFFFFF"/>
                </a:solidFill>
                <a:highlight>
                  <a:srgbClr val="0D0D3B"/>
                </a:highlight>
                <a:latin typeface="Consolas" pitchFamily="34" charset="0"/>
                <a:ea typeface="Consolas" pitchFamily="34" charset="-122"/>
                <a:cs typeface="Consolas" pitchFamily="34" charset="-120"/>
              </a:rPr>
              <a:t>contraseña</a:t>
            </a:r>
            <a:r>
              <a:rPr lang="en-US" sz="1000" dirty="0">
                <a:solidFill>
                  <a:srgbClr val="FFFFFF"/>
                </a:solidFill>
                <a:highlight>
                  <a:srgbClr val="0D0D3B"/>
                </a:highlight>
                <a:latin typeface="Consolas" pitchFamily="34" charset="0"/>
                <a:ea typeface="Consolas" pitchFamily="34" charset="-122"/>
                <a:cs typeface="Consolas" pitchFamily="34" charset="-120"/>
              </a:rPr>
              <a:t>")        break</a:t>
            </a:r>
            <a:endParaRPr lang="en-US" sz="1000" dirty="0"/>
          </a:p>
        </p:txBody>
      </p:sp>
      <p:sp>
        <p:nvSpPr>
          <p:cNvPr id="25" name="Text 23"/>
          <p:cNvSpPr/>
          <p:nvPr/>
        </p:nvSpPr>
        <p:spPr>
          <a:xfrm>
            <a:off x="530543" y="7652028"/>
            <a:ext cx="13569315" cy="212169"/>
          </a:xfrm>
          <a:prstGeom prst="rect">
            <a:avLst/>
          </a:prstGeom>
          <a:noFill/>
          <a:ln/>
        </p:spPr>
        <p:txBody>
          <a:bodyPr wrap="none" lIns="0" tIns="0" rIns="0" bIns="0" rtlCol="0" anchor="t"/>
          <a:lstStyle/>
          <a:p>
            <a:pPr marL="0" indent="0" algn="l">
              <a:lnSpc>
                <a:spcPts val="1650"/>
              </a:lnSpc>
              <a:buNone/>
            </a:pPr>
            <a:r>
              <a:rPr lang="en-US" sz="1000" dirty="0">
                <a:solidFill>
                  <a:srgbClr val="FFFFFF"/>
                </a:solidFill>
                <a:latin typeface="PT Sans" pitchFamily="34" charset="0"/>
                <a:ea typeface="PT Sans" pitchFamily="34" charset="-122"/>
                <a:cs typeface="PT Sans" pitchFamily="34" charset="-120"/>
              </a:rPr>
              <a:t>Una vez que el usuario ha iniciado sesión con éxito, se le redirige al menú principal.</a:t>
            </a:r>
            <a:endParaRPr lang="en-US" sz="1000"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683657"/>
            <a:ext cx="6030992"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Menú Principal del Usuario</a:t>
            </a:r>
            <a:endParaRPr lang="en-US" sz="3850" dirty="0"/>
          </a:p>
        </p:txBody>
      </p:sp>
      <p:sp>
        <p:nvSpPr>
          <p:cNvPr id="3" name="Text 1"/>
          <p:cNvSpPr/>
          <p:nvPr/>
        </p:nvSpPr>
        <p:spPr>
          <a:xfrm>
            <a:off x="837724" y="1718429"/>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Después de un ingreso exitoso, el usuario accede al menú principal, donde puede realizar diversas acciones relacionadas con las reservas de películas.</a:t>
            </a:r>
            <a:endParaRPr lang="en-US" sz="1600" dirty="0"/>
          </a:p>
        </p:txBody>
      </p:sp>
      <p:sp>
        <p:nvSpPr>
          <p:cNvPr id="4" name="Shape 2"/>
          <p:cNvSpPr/>
          <p:nvPr/>
        </p:nvSpPr>
        <p:spPr>
          <a:xfrm>
            <a:off x="837724" y="2624137"/>
            <a:ext cx="4178618" cy="1903333"/>
          </a:xfrm>
          <a:prstGeom prst="roundRect">
            <a:avLst>
              <a:gd name="adj" fmla="val 5765"/>
            </a:avLst>
          </a:prstGeom>
          <a:solidFill>
            <a:srgbClr val="00002E">
              <a:alpha val="75000"/>
            </a:srgbClr>
          </a:solidFill>
          <a:ln w="22860">
            <a:solidFill>
              <a:srgbClr val="F2B42D"/>
            </a:solidFill>
            <a:prstDash val="solid"/>
          </a:ln>
        </p:spPr>
        <p:txBody>
          <a:bodyPr/>
          <a:lstStyle/>
          <a:p>
            <a:endParaRPr lang="es-CO"/>
          </a:p>
        </p:txBody>
      </p:sp>
      <p:sp>
        <p:nvSpPr>
          <p:cNvPr id="5" name="Shape 3"/>
          <p:cNvSpPr/>
          <p:nvPr/>
        </p:nvSpPr>
        <p:spPr>
          <a:xfrm>
            <a:off x="814864" y="2624137"/>
            <a:ext cx="91440" cy="1903333"/>
          </a:xfrm>
          <a:prstGeom prst="roundRect">
            <a:avLst>
              <a:gd name="adj" fmla="val 343600"/>
            </a:avLst>
          </a:prstGeom>
          <a:solidFill>
            <a:srgbClr val="F2B42D"/>
          </a:solidFill>
          <a:ln/>
        </p:spPr>
        <p:txBody>
          <a:bodyPr/>
          <a:lstStyle/>
          <a:p>
            <a:endParaRPr lang="es-CO"/>
          </a:p>
        </p:txBody>
      </p:sp>
      <p:sp>
        <p:nvSpPr>
          <p:cNvPr id="6" name="Text 4"/>
          <p:cNvSpPr/>
          <p:nvPr/>
        </p:nvSpPr>
        <p:spPr>
          <a:xfrm>
            <a:off x="1138595" y="285642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Ver Cartelera</a:t>
            </a:r>
            <a:endParaRPr lang="en-US" sz="1900" dirty="0"/>
          </a:p>
        </p:txBody>
      </p:sp>
      <p:sp>
        <p:nvSpPr>
          <p:cNvPr id="7" name="Text 5"/>
          <p:cNvSpPr/>
          <p:nvPr/>
        </p:nvSpPr>
        <p:spPr>
          <a:xfrm>
            <a:off x="1138595" y="3290054"/>
            <a:ext cx="3645456"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Permite al usuario explorar la lista completa de películas disponibles, sus sinopsis, duraciones y horarios.</a:t>
            </a:r>
            <a:endParaRPr lang="en-US" sz="1600" dirty="0"/>
          </a:p>
        </p:txBody>
      </p:sp>
      <p:sp>
        <p:nvSpPr>
          <p:cNvPr id="8" name="Shape 6"/>
          <p:cNvSpPr/>
          <p:nvPr/>
        </p:nvSpPr>
        <p:spPr>
          <a:xfrm>
            <a:off x="5225772" y="2624137"/>
            <a:ext cx="4178737" cy="1903333"/>
          </a:xfrm>
          <a:prstGeom prst="roundRect">
            <a:avLst>
              <a:gd name="adj" fmla="val 5765"/>
            </a:avLst>
          </a:prstGeom>
          <a:solidFill>
            <a:srgbClr val="00002E">
              <a:alpha val="75000"/>
            </a:srgbClr>
          </a:solidFill>
          <a:ln w="22860">
            <a:solidFill>
              <a:srgbClr val="D7425E"/>
            </a:solidFill>
            <a:prstDash val="solid"/>
          </a:ln>
        </p:spPr>
        <p:txBody>
          <a:bodyPr/>
          <a:lstStyle/>
          <a:p>
            <a:endParaRPr lang="es-CO"/>
          </a:p>
        </p:txBody>
      </p:sp>
      <p:sp>
        <p:nvSpPr>
          <p:cNvPr id="9" name="Shape 7"/>
          <p:cNvSpPr/>
          <p:nvPr/>
        </p:nvSpPr>
        <p:spPr>
          <a:xfrm>
            <a:off x="5202912" y="2624137"/>
            <a:ext cx="91440" cy="1903333"/>
          </a:xfrm>
          <a:prstGeom prst="roundRect">
            <a:avLst>
              <a:gd name="adj" fmla="val 343600"/>
            </a:avLst>
          </a:prstGeom>
          <a:solidFill>
            <a:srgbClr val="D7425E"/>
          </a:solidFill>
          <a:ln/>
        </p:spPr>
        <p:txBody>
          <a:bodyPr/>
          <a:lstStyle/>
          <a:p>
            <a:endParaRPr lang="es-CO"/>
          </a:p>
        </p:txBody>
      </p:sp>
      <p:sp>
        <p:nvSpPr>
          <p:cNvPr id="10" name="Text 8"/>
          <p:cNvSpPr/>
          <p:nvPr/>
        </p:nvSpPr>
        <p:spPr>
          <a:xfrm>
            <a:off x="5526643" y="285642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Reservar Entradas</a:t>
            </a:r>
            <a:endParaRPr lang="en-US" sz="1900" dirty="0"/>
          </a:p>
        </p:txBody>
      </p:sp>
      <p:sp>
        <p:nvSpPr>
          <p:cNvPr id="11" name="Text 9"/>
          <p:cNvSpPr/>
          <p:nvPr/>
        </p:nvSpPr>
        <p:spPr>
          <a:xfrm>
            <a:off x="5526643" y="3290054"/>
            <a:ext cx="3645575"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Guía al usuario a través del proceso de selección de película, horario y asientos para realizar una nueva reserva.</a:t>
            </a:r>
            <a:endParaRPr lang="en-US" sz="1600" dirty="0"/>
          </a:p>
        </p:txBody>
      </p:sp>
      <p:sp>
        <p:nvSpPr>
          <p:cNvPr id="12" name="Shape 10"/>
          <p:cNvSpPr/>
          <p:nvPr/>
        </p:nvSpPr>
        <p:spPr>
          <a:xfrm>
            <a:off x="9613940" y="2624137"/>
            <a:ext cx="4178737" cy="1903333"/>
          </a:xfrm>
          <a:prstGeom prst="roundRect">
            <a:avLst>
              <a:gd name="adj" fmla="val 5765"/>
            </a:avLst>
          </a:prstGeom>
          <a:solidFill>
            <a:srgbClr val="00002E">
              <a:alpha val="75000"/>
            </a:srgbClr>
          </a:solidFill>
          <a:ln w="22860">
            <a:solidFill>
              <a:srgbClr val="DD785E"/>
            </a:solidFill>
            <a:prstDash val="solid"/>
          </a:ln>
        </p:spPr>
        <p:txBody>
          <a:bodyPr/>
          <a:lstStyle/>
          <a:p>
            <a:endParaRPr lang="es-CO"/>
          </a:p>
        </p:txBody>
      </p:sp>
      <p:sp>
        <p:nvSpPr>
          <p:cNvPr id="13" name="Shape 11"/>
          <p:cNvSpPr/>
          <p:nvPr/>
        </p:nvSpPr>
        <p:spPr>
          <a:xfrm>
            <a:off x="9591080" y="2624137"/>
            <a:ext cx="91440" cy="1903333"/>
          </a:xfrm>
          <a:prstGeom prst="roundRect">
            <a:avLst>
              <a:gd name="adj" fmla="val 343600"/>
            </a:avLst>
          </a:prstGeom>
          <a:solidFill>
            <a:srgbClr val="DD785E"/>
          </a:solidFill>
          <a:ln/>
        </p:spPr>
        <p:txBody>
          <a:bodyPr/>
          <a:lstStyle/>
          <a:p>
            <a:endParaRPr lang="es-CO"/>
          </a:p>
        </p:txBody>
      </p:sp>
      <p:sp>
        <p:nvSpPr>
          <p:cNvPr id="14" name="Text 12"/>
          <p:cNvSpPr/>
          <p:nvPr/>
        </p:nvSpPr>
        <p:spPr>
          <a:xfrm>
            <a:off x="9914811" y="2856428"/>
            <a:ext cx="2813566"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Ver Asientos Disponibles</a:t>
            </a:r>
            <a:endParaRPr lang="en-US" sz="1900" dirty="0"/>
          </a:p>
        </p:txBody>
      </p:sp>
      <p:sp>
        <p:nvSpPr>
          <p:cNvPr id="15" name="Text 13"/>
          <p:cNvSpPr/>
          <p:nvPr/>
        </p:nvSpPr>
        <p:spPr>
          <a:xfrm>
            <a:off x="9914811" y="3290054"/>
            <a:ext cx="3645575"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Muestra un mapa de asientos para una película y horario específicos, indicando cuáles están libres y cuáles ocupados.</a:t>
            </a:r>
            <a:endParaRPr lang="en-US" sz="1600" dirty="0"/>
          </a:p>
        </p:txBody>
      </p:sp>
      <p:sp>
        <p:nvSpPr>
          <p:cNvPr id="16" name="Shape 14"/>
          <p:cNvSpPr/>
          <p:nvPr/>
        </p:nvSpPr>
        <p:spPr>
          <a:xfrm>
            <a:off x="837724" y="4736902"/>
            <a:ext cx="4178618" cy="2238375"/>
          </a:xfrm>
          <a:prstGeom prst="roundRect">
            <a:avLst>
              <a:gd name="adj" fmla="val 4902"/>
            </a:avLst>
          </a:prstGeom>
          <a:solidFill>
            <a:srgbClr val="00002E">
              <a:alpha val="75000"/>
            </a:srgbClr>
          </a:solidFill>
          <a:ln w="22860">
            <a:solidFill>
              <a:srgbClr val="48A8E2"/>
            </a:solidFill>
            <a:prstDash val="solid"/>
          </a:ln>
        </p:spPr>
        <p:txBody>
          <a:bodyPr/>
          <a:lstStyle/>
          <a:p>
            <a:endParaRPr lang="es-CO"/>
          </a:p>
        </p:txBody>
      </p:sp>
      <p:sp>
        <p:nvSpPr>
          <p:cNvPr id="17" name="Shape 15"/>
          <p:cNvSpPr/>
          <p:nvPr/>
        </p:nvSpPr>
        <p:spPr>
          <a:xfrm>
            <a:off x="814864" y="4736902"/>
            <a:ext cx="91440" cy="2238375"/>
          </a:xfrm>
          <a:prstGeom prst="roundRect">
            <a:avLst>
              <a:gd name="adj" fmla="val 343600"/>
            </a:avLst>
          </a:prstGeom>
          <a:solidFill>
            <a:srgbClr val="48A8E2"/>
          </a:solidFill>
          <a:ln/>
        </p:spPr>
        <p:txBody>
          <a:bodyPr/>
          <a:lstStyle/>
          <a:p>
            <a:endParaRPr lang="es-CO"/>
          </a:p>
        </p:txBody>
      </p:sp>
      <p:sp>
        <p:nvSpPr>
          <p:cNvPr id="18" name="Text 16"/>
          <p:cNvSpPr/>
          <p:nvPr/>
        </p:nvSpPr>
        <p:spPr>
          <a:xfrm>
            <a:off x="1138595" y="4969193"/>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Ver Mis Reservas</a:t>
            </a:r>
            <a:endParaRPr lang="en-US" sz="1900" dirty="0"/>
          </a:p>
        </p:txBody>
      </p:sp>
      <p:sp>
        <p:nvSpPr>
          <p:cNvPr id="19" name="Text 17"/>
          <p:cNvSpPr/>
          <p:nvPr/>
        </p:nvSpPr>
        <p:spPr>
          <a:xfrm>
            <a:off x="1138595" y="5402818"/>
            <a:ext cx="3645456" cy="1340168"/>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Permite al usuario revisar todas las reservas que ha realizado, incluyendo detalles como la película, el horario y los asientos.</a:t>
            </a:r>
            <a:endParaRPr lang="en-US" sz="1600" dirty="0"/>
          </a:p>
        </p:txBody>
      </p:sp>
      <p:sp>
        <p:nvSpPr>
          <p:cNvPr id="20" name="Shape 18"/>
          <p:cNvSpPr/>
          <p:nvPr/>
        </p:nvSpPr>
        <p:spPr>
          <a:xfrm>
            <a:off x="5225772" y="4736902"/>
            <a:ext cx="4178737" cy="2238375"/>
          </a:xfrm>
          <a:prstGeom prst="roundRect">
            <a:avLst>
              <a:gd name="adj" fmla="val 4902"/>
            </a:avLst>
          </a:prstGeom>
          <a:solidFill>
            <a:srgbClr val="00002E">
              <a:alpha val="75000"/>
            </a:srgbClr>
          </a:solidFill>
          <a:ln w="22860">
            <a:solidFill>
              <a:srgbClr val="59ABA9"/>
            </a:solidFill>
            <a:prstDash val="solid"/>
          </a:ln>
        </p:spPr>
        <p:txBody>
          <a:bodyPr/>
          <a:lstStyle/>
          <a:p>
            <a:endParaRPr lang="es-CO"/>
          </a:p>
        </p:txBody>
      </p:sp>
      <p:sp>
        <p:nvSpPr>
          <p:cNvPr id="21" name="Shape 19"/>
          <p:cNvSpPr/>
          <p:nvPr/>
        </p:nvSpPr>
        <p:spPr>
          <a:xfrm>
            <a:off x="5202912" y="4736902"/>
            <a:ext cx="91440" cy="2238375"/>
          </a:xfrm>
          <a:prstGeom prst="roundRect">
            <a:avLst>
              <a:gd name="adj" fmla="val 343600"/>
            </a:avLst>
          </a:prstGeom>
          <a:solidFill>
            <a:srgbClr val="59ABA9"/>
          </a:solidFill>
          <a:ln/>
        </p:spPr>
        <p:txBody>
          <a:bodyPr/>
          <a:lstStyle/>
          <a:p>
            <a:endParaRPr lang="es-CO"/>
          </a:p>
        </p:txBody>
      </p:sp>
      <p:sp>
        <p:nvSpPr>
          <p:cNvPr id="22" name="Text 20"/>
          <p:cNvSpPr/>
          <p:nvPr/>
        </p:nvSpPr>
        <p:spPr>
          <a:xfrm>
            <a:off x="5526643" y="4969193"/>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Salir</a:t>
            </a:r>
            <a:endParaRPr lang="en-US" sz="1900" dirty="0"/>
          </a:p>
        </p:txBody>
      </p:sp>
      <p:sp>
        <p:nvSpPr>
          <p:cNvPr id="23" name="Text 21"/>
          <p:cNvSpPr/>
          <p:nvPr/>
        </p:nvSpPr>
        <p:spPr>
          <a:xfrm>
            <a:off x="5526643" y="5402818"/>
            <a:ext cx="3645575" cy="1005126"/>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Cierra la sesión del usuario y lo devuelve a la pantalla de inicio de sesión/registro.</a:t>
            </a:r>
            <a:endParaRPr lang="en-US" sz="1600" dirty="0"/>
          </a:p>
        </p:txBody>
      </p:sp>
      <p:sp>
        <p:nvSpPr>
          <p:cNvPr id="24" name="Text 22"/>
          <p:cNvSpPr/>
          <p:nvPr/>
        </p:nvSpPr>
        <p:spPr>
          <a:xfrm>
            <a:off x="837724" y="7210901"/>
            <a:ext cx="12954952" cy="335042"/>
          </a:xfrm>
          <a:prstGeom prst="rect">
            <a:avLst/>
          </a:prstGeom>
          <a:noFill/>
          <a:ln/>
        </p:spPr>
        <p:txBody>
          <a:bodyPr wrap="non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Este menú es el centro de control para todas las interacciones del usuario con el sistema de reservas.</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255</TotalTime>
  <Words>3058</Words>
  <Application>Microsoft Office PowerPoint</Application>
  <PresentationFormat>Personalizado</PresentationFormat>
  <Paragraphs>243</Paragraphs>
  <Slides>22</Slides>
  <Notes>20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Consolas</vt:lpstr>
      <vt:lpstr>Nunito Semi Bold</vt:lpstr>
      <vt:lpstr>PT Sans</vt:lpstr>
      <vt:lpstr>Arial</vt:lpstr>
      <vt:lpstr>Nunito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Doris del socorro Uñoz muñoz</cp:lastModifiedBy>
  <cp:revision>3</cp:revision>
  <dcterms:created xsi:type="dcterms:W3CDTF">2025-09-15T23:27:36Z</dcterms:created>
  <dcterms:modified xsi:type="dcterms:W3CDTF">2025-09-16T03:44:42Z</dcterms:modified>
</cp:coreProperties>
</file>